
<file path=[Content_Types].xml><?xml version="1.0" encoding="utf-8"?>
<Types xmlns="http://schemas.openxmlformats.org/package/2006/content-types">
  <Default Extension="66f0f7f7eea7fa98d90ba8bdb814f257" ContentType="image/png"/>
  <Default Extension="bf7d2f3c5b997d0a32603f898071825f" ContentType="image/png"/>
  <Default Extension="e041aaca400033f919fc8b394c28345a" ContentType="image/png"/>
  <Default Extension="e59bba3ef052ca5fd436709a41c620c3" ContentType="image/png"/>
  <Default Extension="82bdaef8854a97d2582bfadf2f0ef1e4" ContentType="image/png"/>
  <Default Extension="85343f73e584338323afd0b66babdd76" ContentType="image/png"/>
  <Default Extension="d2a788189c2d90e66399943e20cf4284" ContentType="image/png"/>
  <Default Extension="0ca262f58ff9c2e4763a9df96cc7c989" ContentType="image/png"/>
  <Default Extension="rels" ContentType="application/vnd.openxmlformats-package.relationships+xml"/>
  <Default Extension="xml" ContentType="application/xml"/>
  <Default Extension="43577dd65d2c0eb1f1eee7ab34e1bbf5" ContentType="image/png"/>
  <Default Extension="750a1ad506d44015b9a5be19ac536b59" ContentType="image/png"/>
  <Default Extension="f6a4822e6072a8182af8b8efafcc892b" ContentType="image/png"/>
  <Default Extension="954ab5ed65ef7136cdcacd58c0493aa9" ContentType="image/png"/>
  <Default Extension="f6d28045e2b2d8e844c3041c95ed8b3c" ContentType="image/png"/>
  <Default Extension="xlsx" ContentType="application/vnd.openxmlformats-officedocument.spreadsheetml.sheet"/>
  <Default Extension="dd29309f0b963a67d52249e627f6fb54" ContentType="image/png"/>
  <Default Extension="jpg" ContentType="image/jpeg"/>
  <Default Extension="cf99ec380c41b9df78360873c8aec709"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75" r:id="rId3"/>
    <p:sldId id="258" r:id="rId4"/>
    <p:sldId id="259" r:id="rId5"/>
    <p:sldId id="260" r:id="rId6"/>
    <p:sldId id="261" r:id="rId7"/>
    <p:sldId id="262" r:id="rId8"/>
    <p:sldId id="263" r:id="rId9"/>
    <p:sldId id="264" r:id="rId10"/>
    <p:sldId id="265" r:id="rId11"/>
    <p:sldId id="266" r:id="rId12"/>
    <p:sldId id="274" r:id="rId13"/>
    <p:sldId id="267" r:id="rId14"/>
    <p:sldId id="268" r:id="rId15"/>
    <p:sldId id="270" r:id="rId16"/>
    <p:sldId id="276" r:id="rId17"/>
    <p:sldId id="271" r:id="rId18"/>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49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l-S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l-S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List1!$A$6:$A$16</c:f>
              <c:strCache>
                <c:ptCount val="10"/>
                <c:pt idx="0">
                  <c:v>Eko kmetija Francetovi</c:v>
                </c:pt>
                <c:pt idx="1">
                  <c:v>Muzej Spomni se name</c:v>
                </c:pt>
                <c:pt idx="2">
                  <c:v>Čevljarski muzej</c:v>
                </c:pt>
                <c:pt idx="3">
                  <c:v>Hiša opajske tradicije in muzej 1. sv.vojne v Opatjem selu</c:v>
                </c:pt>
                <c:pt idx="4">
                  <c:v>Zeliščna kmetija Rogelja</c:v>
                </c:pt>
                <c:pt idx="5">
                  <c:v>Galerija Oskarja Kogoja</c:v>
                </c:pt>
                <c:pt idx="6">
                  <c:v>Jame z zgodbami 1. sv.vojne</c:v>
                </c:pt>
                <c:pt idx="7">
                  <c:v>Osmice</c:v>
                </c:pt>
                <c:pt idx="8">
                  <c:v>Mirenski grad</c:v>
                </c:pt>
                <c:pt idx="9">
                  <c:v>Pomnik miru na Cerju</c:v>
                </c:pt>
              </c:strCache>
            </c:strRef>
          </c:cat>
          <c:val>
            <c:numRef>
              <c:f>List1!$D$6:$D$16</c:f>
              <c:numCache>
                <c:formatCode>General</c:formatCode>
                <c:ptCount val="11"/>
                <c:pt idx="0">
                  <c:v>4.0199999999999996</c:v>
                </c:pt>
                <c:pt idx="1">
                  <c:v>3.95</c:v>
                </c:pt>
                <c:pt idx="2">
                  <c:v>3.89</c:v>
                </c:pt>
                <c:pt idx="3">
                  <c:v>4.08</c:v>
                </c:pt>
                <c:pt idx="4">
                  <c:v>4.17</c:v>
                </c:pt>
                <c:pt idx="5">
                  <c:v>4.25</c:v>
                </c:pt>
                <c:pt idx="6">
                  <c:v>4.0999999999999996</c:v>
                </c:pt>
                <c:pt idx="7">
                  <c:v>4.3</c:v>
                </c:pt>
                <c:pt idx="8">
                  <c:v>4.33</c:v>
                </c:pt>
                <c:pt idx="9">
                  <c:v>4.32</c:v>
                </c:pt>
              </c:numCache>
            </c:numRef>
          </c:val>
          <c:extLst>
            <c:ext xmlns:c16="http://schemas.microsoft.com/office/drawing/2014/chart" uri="{C3380CC4-5D6E-409C-BE32-E72D297353CC}">
              <c16:uniqueId val="{00000000-BBE2-42B1-ADC3-D6CC25AE9896}"/>
            </c:ext>
          </c:extLst>
        </c:ser>
        <c:dLbls>
          <c:dLblPos val="outEnd"/>
          <c:showLegendKey val="0"/>
          <c:showVal val="1"/>
          <c:showCatName val="0"/>
          <c:showSerName val="0"/>
          <c:showPercent val="0"/>
          <c:showBubbleSize val="0"/>
        </c:dLbls>
        <c:gapWidth val="219"/>
        <c:overlap val="-27"/>
        <c:axId val="698814416"/>
        <c:axId val="698814744"/>
        <c:extLst>
          <c:ext xmlns:c15="http://schemas.microsoft.com/office/drawing/2012/chart" uri="{02D57815-91ED-43cb-92C2-25804820EDAC}">
            <c15:filteredBarSeries>
              <c15: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l-S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List1!$A$6:$A$16</c15:sqref>
                        </c15:formulaRef>
                      </c:ext>
                    </c:extLst>
                    <c:strCache>
                      <c:ptCount val="10"/>
                      <c:pt idx="0">
                        <c:v>Eko kmetija Francetovi</c:v>
                      </c:pt>
                      <c:pt idx="1">
                        <c:v>Muzej Spomni se name</c:v>
                      </c:pt>
                      <c:pt idx="2">
                        <c:v>Čevljarski muzej</c:v>
                      </c:pt>
                      <c:pt idx="3">
                        <c:v>Hiša opajske tradicije in muzej 1. sv.vojne v Opatjem selu</c:v>
                      </c:pt>
                      <c:pt idx="4">
                        <c:v>Zeliščna kmetija Rogelja</c:v>
                      </c:pt>
                      <c:pt idx="5">
                        <c:v>Galerija Oskarja Kogoja</c:v>
                      </c:pt>
                      <c:pt idx="6">
                        <c:v>Jame z zgodbami 1. sv.vojne</c:v>
                      </c:pt>
                      <c:pt idx="7">
                        <c:v>Osmice</c:v>
                      </c:pt>
                      <c:pt idx="8">
                        <c:v>Mirenski grad</c:v>
                      </c:pt>
                      <c:pt idx="9">
                        <c:v>Pomnik miru na Cerju</c:v>
                      </c:pt>
                    </c:strCache>
                  </c:strRef>
                </c:cat>
                <c:val>
                  <c:numRef>
                    <c:extLst>
                      <c:ext uri="{02D57815-91ED-43cb-92C2-25804820EDAC}">
                        <c15:formulaRef>
                          <c15:sqref>List1!$B$6:$B$16</c15:sqref>
                        </c15:formulaRef>
                      </c:ext>
                    </c:extLst>
                    <c:numCache>
                      <c:formatCode>General</c:formatCode>
                      <c:ptCount val="11"/>
                    </c:numCache>
                  </c:numRef>
                </c:val>
                <c:extLst>
                  <c:ext xmlns:c16="http://schemas.microsoft.com/office/drawing/2014/chart" uri="{C3380CC4-5D6E-409C-BE32-E72D297353CC}">
                    <c16:uniqueId val="{00000001-BBE2-42B1-ADC3-D6CC25AE9896}"/>
                  </c:ext>
                </c:extLst>
              </c15:ser>
            </c15:filteredBarSeries>
            <c15:filteredBarSeries>
              <c15: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l-SI"/>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List1!$A$6:$A$16</c15:sqref>
                        </c15:formulaRef>
                      </c:ext>
                    </c:extLst>
                    <c:strCache>
                      <c:ptCount val="10"/>
                      <c:pt idx="0">
                        <c:v>Eko kmetija Francetovi</c:v>
                      </c:pt>
                      <c:pt idx="1">
                        <c:v>Muzej Spomni se name</c:v>
                      </c:pt>
                      <c:pt idx="2">
                        <c:v>Čevljarski muzej</c:v>
                      </c:pt>
                      <c:pt idx="3">
                        <c:v>Hiša opajske tradicije in muzej 1. sv.vojne v Opatjem selu</c:v>
                      </c:pt>
                      <c:pt idx="4">
                        <c:v>Zeliščna kmetija Rogelja</c:v>
                      </c:pt>
                      <c:pt idx="5">
                        <c:v>Galerija Oskarja Kogoja</c:v>
                      </c:pt>
                      <c:pt idx="6">
                        <c:v>Jame z zgodbami 1. sv.vojne</c:v>
                      </c:pt>
                      <c:pt idx="7">
                        <c:v>Osmice</c:v>
                      </c:pt>
                      <c:pt idx="8">
                        <c:v>Mirenski grad</c:v>
                      </c:pt>
                      <c:pt idx="9">
                        <c:v>Pomnik miru na Cerju</c:v>
                      </c:pt>
                    </c:strCache>
                  </c:strRef>
                </c:cat>
                <c:val>
                  <c:numRef>
                    <c:extLst xmlns:c15="http://schemas.microsoft.com/office/drawing/2012/chart">
                      <c:ext xmlns:c15="http://schemas.microsoft.com/office/drawing/2012/chart" uri="{02D57815-91ED-43cb-92C2-25804820EDAC}">
                        <c15:formulaRef>
                          <c15:sqref>List1!$C$6:$C$16</c15:sqref>
                        </c15:formulaRef>
                      </c:ext>
                    </c:extLst>
                    <c:numCache>
                      <c:formatCode>General</c:formatCode>
                      <c:ptCount val="11"/>
                    </c:numCache>
                  </c:numRef>
                </c:val>
                <c:extLst xmlns:c15="http://schemas.microsoft.com/office/drawing/2012/chart">
                  <c:ext xmlns:c16="http://schemas.microsoft.com/office/drawing/2014/chart" uri="{C3380CC4-5D6E-409C-BE32-E72D297353CC}">
                    <c16:uniqueId val="{00000002-BBE2-42B1-ADC3-D6CC25AE9896}"/>
                  </c:ext>
                </c:extLst>
              </c15:ser>
            </c15:filteredBarSeries>
          </c:ext>
        </c:extLst>
      </c:barChart>
      <c:catAx>
        <c:axId val="698814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crossAx val="698814744"/>
        <c:crosses val="autoZero"/>
        <c:auto val="1"/>
        <c:lblAlgn val="ctr"/>
        <c:lblOffset val="100"/>
        <c:noMultiLvlLbl val="0"/>
      </c:catAx>
      <c:valAx>
        <c:axId val="69881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crossAx val="698814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l-S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l-S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sl-SI" b="1" dirty="0"/>
              <a:t>13.1 </a:t>
            </a:r>
            <a:r>
              <a:rPr lang="en-US" b="1" dirty="0" err="1"/>
              <a:t>Porabljen</a:t>
            </a:r>
            <a:r>
              <a:rPr lang="en-US" b="1" dirty="0"/>
              <a:t> </a:t>
            </a:r>
            <a:r>
              <a:rPr lang="sl-SI" b="1" dirty="0"/>
              <a:t>proračun</a:t>
            </a:r>
            <a:endParaRPr lang="en-US"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sl-SI"/>
        </a:p>
      </c:txPr>
    </c:title>
    <c:autoTitleDeleted val="0"/>
    <c:plotArea>
      <c:layout>
        <c:manualLayout>
          <c:layoutTarget val="inner"/>
          <c:xMode val="edge"/>
          <c:yMode val="edge"/>
          <c:x val="8.2724839035839076E-2"/>
          <c:y val="0.11642759562841531"/>
          <c:w val="0.89897842111053483"/>
          <c:h val="0.40910513747257005"/>
        </c:manualLayout>
      </c:layout>
      <c:barChart>
        <c:barDir val="col"/>
        <c:grouping val="clustered"/>
        <c:varyColors val="0"/>
        <c:ser>
          <c:idx val="0"/>
          <c:order val="0"/>
          <c:tx>
            <c:strRef>
              <c:f>List1!$B$24</c:f>
              <c:strCache>
                <c:ptCount val="1"/>
                <c:pt idx="0">
                  <c:v>€</c:v>
                </c:pt>
              </c:strCache>
            </c:strRef>
          </c:tx>
          <c:spPr>
            <a:solidFill>
              <a:schemeClr val="accent1"/>
            </a:solidFill>
            <a:ln>
              <a:noFill/>
            </a:ln>
            <a:effectLst/>
          </c:spPr>
          <c:invertIfNegative val="0"/>
          <c:cat>
            <c:strRef>
              <c:f>List1!$A$25:$A$40</c:f>
              <c:strCache>
                <c:ptCount val="16"/>
                <c:pt idx="0">
                  <c:v>nastanitev </c:v>
                </c:pt>
                <c:pt idx="1">
                  <c:v>hrana in pijača v lokalih</c:v>
                </c:pt>
                <c:pt idx="2">
                  <c:v>hrana in pijača v trgovinah</c:v>
                </c:pt>
                <c:pt idx="3">
                  <c:v>parkirnine</c:v>
                </c:pt>
                <c:pt idx="4">
                  <c:v>vozovnice za prevoz po destinaciji</c:v>
                </c:pt>
                <c:pt idx="5">
                  <c:v>drugi nakupi (spominki, oblačila, obutev…)</c:v>
                </c:pt>
                <c:pt idx="6">
                  <c:v>igre na srečo (obisk igralnic, stavnic)</c:v>
                </c:pt>
                <c:pt idx="7">
                  <c:v>kultura in razvedrilo (vstopnine za prireditve, koncerte, muzeje, galerije, znamenitosti)</c:v>
                </c:pt>
                <c:pt idx="8">
                  <c:v>šport in rekreacija (vstopnine, najem igrišč, wellness…)</c:v>
                </c:pt>
                <c:pt idx="9">
                  <c:v>organizirani izleti</c:v>
                </c:pt>
                <c:pt idx="10">
                  <c:v>plačilo za udeležbo na sestanku, konferenci</c:v>
                </c:pt>
                <c:pt idx="11">
                  <c:v>zdravstvene storitve (fizioterapija, zobozdravnik, okulist…)</c:v>
                </c:pt>
                <c:pt idx="12">
                  <c:v>izobraževalne storitve (tečaji…)</c:v>
                </c:pt>
                <c:pt idx="13">
                  <c:v>osebne storitve (frizerski salon, kozmetični salon, masaža…)</c:v>
                </c:pt>
                <c:pt idx="14">
                  <c:v>drugo</c:v>
                </c:pt>
                <c:pt idx="15">
                  <c:v>SKUPNI BUDGET</c:v>
                </c:pt>
              </c:strCache>
            </c:strRef>
          </c:cat>
          <c:val>
            <c:numRef>
              <c:f>List1!$B$25:$B$40</c:f>
              <c:numCache>
                <c:formatCode>General</c:formatCode>
                <c:ptCount val="16"/>
                <c:pt idx="0">
                  <c:v>0</c:v>
                </c:pt>
                <c:pt idx="1">
                  <c:v>50</c:v>
                </c:pt>
                <c:pt idx="2">
                  <c:v>20</c:v>
                </c:pt>
                <c:pt idx="3">
                  <c:v>0</c:v>
                </c:pt>
                <c:pt idx="4">
                  <c:v>0</c:v>
                </c:pt>
                <c:pt idx="5">
                  <c:v>0</c:v>
                </c:pt>
                <c:pt idx="6">
                  <c:v>0</c:v>
                </c:pt>
                <c:pt idx="7">
                  <c:v>30</c:v>
                </c:pt>
                <c:pt idx="8">
                  <c:v>0</c:v>
                </c:pt>
                <c:pt idx="9">
                  <c:v>0</c:v>
                </c:pt>
                <c:pt idx="10">
                  <c:v>0</c:v>
                </c:pt>
                <c:pt idx="11">
                  <c:v>0</c:v>
                </c:pt>
                <c:pt idx="12">
                  <c:v>0</c:v>
                </c:pt>
                <c:pt idx="13">
                  <c:v>0</c:v>
                </c:pt>
                <c:pt idx="14">
                  <c:v>0</c:v>
                </c:pt>
                <c:pt idx="15">
                  <c:v>100</c:v>
                </c:pt>
              </c:numCache>
            </c:numRef>
          </c:val>
          <c:extLst>
            <c:ext xmlns:c16="http://schemas.microsoft.com/office/drawing/2014/chart" uri="{C3380CC4-5D6E-409C-BE32-E72D297353CC}">
              <c16:uniqueId val="{00000000-9F91-4E78-98FA-9F99E7E783C1}"/>
            </c:ext>
          </c:extLst>
        </c:ser>
        <c:dLbls>
          <c:showLegendKey val="0"/>
          <c:showVal val="0"/>
          <c:showCatName val="0"/>
          <c:showSerName val="0"/>
          <c:showPercent val="0"/>
          <c:showBubbleSize val="0"/>
        </c:dLbls>
        <c:gapWidth val="219"/>
        <c:overlap val="-27"/>
        <c:axId val="447511080"/>
        <c:axId val="447512392"/>
        <c:extLst>
          <c:ext xmlns:c15="http://schemas.microsoft.com/office/drawing/2012/chart" uri="{02D57815-91ED-43cb-92C2-25804820EDAC}">
            <c15:filteredBarSeries>
              <c15:ser>
                <c:idx val="1"/>
                <c:order val="1"/>
                <c:tx>
                  <c:strRef>
                    <c:extLst>
                      <c:ext uri="{02D57815-91ED-43cb-92C2-25804820EDAC}">
                        <c15:formulaRef>
                          <c15:sqref>List1!$C$24</c15:sqref>
                        </c15:formulaRef>
                      </c:ext>
                    </c:extLst>
                    <c:strCache>
                      <c:ptCount val="1"/>
                    </c:strCache>
                  </c:strRef>
                </c:tx>
                <c:spPr>
                  <a:solidFill>
                    <a:schemeClr val="accent2"/>
                  </a:solidFill>
                  <a:ln>
                    <a:noFill/>
                  </a:ln>
                  <a:effectLst/>
                </c:spPr>
                <c:invertIfNegative val="0"/>
                <c:cat>
                  <c:strRef>
                    <c:extLst>
                      <c:ext uri="{02D57815-91ED-43cb-92C2-25804820EDAC}">
                        <c15:formulaRef>
                          <c15:sqref>List1!$A$25:$A$40</c15:sqref>
                        </c15:formulaRef>
                      </c:ext>
                    </c:extLst>
                    <c:strCache>
                      <c:ptCount val="16"/>
                      <c:pt idx="0">
                        <c:v>nastanitev </c:v>
                      </c:pt>
                      <c:pt idx="1">
                        <c:v>hrana in pijača v lokalih</c:v>
                      </c:pt>
                      <c:pt idx="2">
                        <c:v>hrana in pijača v trgovinah</c:v>
                      </c:pt>
                      <c:pt idx="3">
                        <c:v>parkirnine</c:v>
                      </c:pt>
                      <c:pt idx="4">
                        <c:v>vozovnice za prevoz po destinaciji</c:v>
                      </c:pt>
                      <c:pt idx="5">
                        <c:v>drugi nakupi (spominki, oblačila, obutev…)</c:v>
                      </c:pt>
                      <c:pt idx="6">
                        <c:v>igre na srečo (obisk igralnic, stavnic)</c:v>
                      </c:pt>
                      <c:pt idx="7">
                        <c:v>kultura in razvedrilo (vstopnine za prireditve, koncerte, muzeje, galerije, znamenitosti)</c:v>
                      </c:pt>
                      <c:pt idx="8">
                        <c:v>šport in rekreacija (vstopnine, najem igrišč, wellness…)</c:v>
                      </c:pt>
                      <c:pt idx="9">
                        <c:v>organizirani izleti</c:v>
                      </c:pt>
                      <c:pt idx="10">
                        <c:v>plačilo za udeležbo na sestanku, konferenci</c:v>
                      </c:pt>
                      <c:pt idx="11">
                        <c:v>zdravstvene storitve (fizioterapija, zobozdravnik, okulist…)</c:v>
                      </c:pt>
                      <c:pt idx="12">
                        <c:v>izobraževalne storitve (tečaji…)</c:v>
                      </c:pt>
                      <c:pt idx="13">
                        <c:v>osebne storitve (frizerski salon, kozmetični salon, masaža…)</c:v>
                      </c:pt>
                      <c:pt idx="14">
                        <c:v>drugo</c:v>
                      </c:pt>
                      <c:pt idx="15">
                        <c:v>SKUPNI BUDGET</c:v>
                      </c:pt>
                    </c:strCache>
                  </c:strRef>
                </c:cat>
                <c:val>
                  <c:numRef>
                    <c:extLst>
                      <c:ext uri="{02D57815-91ED-43cb-92C2-25804820EDAC}">
                        <c15:formulaRef>
                          <c15:sqref>List1!$C$25:$C$40</c15:sqref>
                        </c15:formulaRef>
                      </c:ext>
                    </c:extLst>
                    <c:numCache>
                      <c:formatCode>General</c:formatCode>
                      <c:ptCount val="16"/>
                    </c:numCache>
                  </c:numRef>
                </c:val>
                <c:extLst>
                  <c:ext xmlns:c16="http://schemas.microsoft.com/office/drawing/2014/chart" uri="{C3380CC4-5D6E-409C-BE32-E72D297353CC}">
                    <c16:uniqueId val="{00000001-9F91-4E78-98FA-9F99E7E783C1}"/>
                  </c:ext>
                </c:extLst>
              </c15:ser>
            </c15:filteredBarSeries>
          </c:ext>
        </c:extLst>
      </c:barChart>
      <c:catAx>
        <c:axId val="44751108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storitev</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sl-SI"/>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crossAx val="447512392"/>
        <c:crosses val="autoZero"/>
        <c:auto val="1"/>
        <c:lblAlgn val="ctr"/>
        <c:lblOffset val="100"/>
        <c:noMultiLvlLbl val="0"/>
      </c:catAx>
      <c:valAx>
        <c:axId val="4475123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sl-SI"/>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crossAx val="4475110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l-S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29/01/2025</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29/01/2025</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0DA8BB-0D18-469F-8022-DD923457DE3A}" type="datetimeFigureOut">
              <a:rPr lang="nl-BE" smtClean="0"/>
              <a:t>29/01/2025</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p:cNvSpPr>
            <a:spLocks noGrp="1"/>
          </p:cNvSpPr>
          <p:nvPr>
            <p:ph type="dt" sz="half" idx="10"/>
          </p:nvPr>
        </p:nvSpPr>
        <p:spPr/>
        <p:txBody>
          <a:bodyPr/>
          <a:lstStyle/>
          <a:p>
            <a:fld id="{6F0DA8BB-0D18-469F-8022-DD923457DE3A}" type="datetimeFigureOut">
              <a:rPr lang="nl-BE" smtClean="0"/>
              <a:t>29/01/2025</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p:cNvSpPr>
            <a:spLocks noGrp="1"/>
          </p:cNvSpPr>
          <p:nvPr>
            <p:ph type="dt" sz="half" idx="10"/>
          </p:nvPr>
        </p:nvSpPr>
        <p:spPr/>
        <p:txBody>
          <a:bodyPr/>
          <a:lstStyle/>
          <a:p>
            <a:fld id="{6F0DA8BB-0D18-469F-8022-DD923457DE3A}" type="datetimeFigureOut">
              <a:rPr lang="nl-BE" smtClean="0"/>
              <a:t>29/01/2025</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Date Placeholder 2"/>
          <p:cNvSpPr>
            <a:spLocks noGrp="1"/>
          </p:cNvSpPr>
          <p:nvPr>
            <p:ph type="dt" sz="half" idx="10"/>
          </p:nvPr>
        </p:nvSpPr>
        <p:spPr/>
        <p:txBody>
          <a:bodyPr/>
          <a:lstStyle/>
          <a:p>
            <a:fld id="{6F0DA8BB-0D18-469F-8022-DD923457DE3A}" type="datetimeFigureOut">
              <a:rPr lang="nl-BE" smtClean="0"/>
              <a:t>29/01/2025</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0DA8BB-0D18-469F-8022-DD923457DE3A}" type="datetimeFigureOut">
              <a:rPr lang="nl-BE" smtClean="0"/>
              <a:t>29/01/2025</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29/01/2025</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0DA8BB-0D18-469F-8022-DD923457DE3A}" type="datetimeFigureOut">
              <a:rPr lang="nl-BE" smtClean="0"/>
              <a:t>29/01/2025</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29/01/2025</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6F0DA8BB-0D18-469F-8022-DD923457DE3A}" type="datetimeFigureOut">
              <a:rPr lang="nl-BE" smtClean="0"/>
              <a:t>29/01/2025</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5274F97-0F13-42E5-9A1D-07478243785D}" type="slidenum">
              <a:rPr lang="nl-BE" smtClean="0"/>
              <a:t>‹#›</a:t>
            </a:fld>
            <a:endParaRPr lang="nl-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30DBB-9FD5-43E7-88F1-55A569E9525E}" type="datetimeFigureOut">
              <a:rPr lang="nl-BE" smtClean="0"/>
              <a:t>29/01/2025</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36665-E7E9-4861-9ADF-F11A47CBAD79}" type="slidenum">
              <a:rPr lang="nl-BE" smtClean="0"/>
              <a:t>‹#›</a:t>
            </a:fld>
            <a:endParaRPr lang="nl-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www.mirenkras.si/"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85343f73e584338323afd0b66babdd76"/><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43577dd65d2c0eb1f1eee7ab34e1bbf5"/><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66f0f7f7eea7fa98d90ba8bdb814f257"/><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82bdaef8854a97d2582bfadf2f0ef1e4"/><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750a1ad506d44015b9a5be19ac536b59"/><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954ab5ed65ef7136cdcacd58c0493aa9"/><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f6a4822e6072a8182af8b8efafcc892b"/><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9.bf7d2f3c5b997d0a32603f898071825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0.f6d28045e2b2d8e844c3041c95ed8b3c"/><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1.d2a788189c2d90e66399943e20cf4284"/><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cf99ec380c41b9df78360873c8aec709"/><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3.e041aaca400033f919fc8b394c28345a"/><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e59bba3ef052ca5fd436709a41c620c3"/><Relationship Id="rId2" Type="http://schemas.openxmlformats.org/officeDocument/2006/relationships/image" Target="../media/image14.0ca262f58ff9c2e4763a9df96cc7c989"/><Relationship Id="rId1" Type="http://schemas.openxmlformats.org/officeDocument/2006/relationships/slideLayout" Target="../slideLayouts/slideLayout7.xml"/><Relationship Id="rId5" Type="http://schemas.openxmlformats.org/officeDocument/2006/relationships/image" Target="../media/image1.jpg"/><Relationship Id="rId4" Type="http://schemas.openxmlformats.org/officeDocument/2006/relationships/image" Target="../media/image16.dd29309f0b963a67d52249e627f6fb5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818194" y="551664"/>
            <a:ext cx="6222869" cy="830997"/>
          </a:xfrm>
          <a:prstGeom prst="rect">
            <a:avLst/>
          </a:prstGeom>
          <a:noFill/>
        </p:spPr>
        <p:txBody>
          <a:bodyPr wrap="square" rtlCol="0">
            <a:spAutoFit/>
          </a:bodyPr>
          <a:lstStyle/>
          <a:p>
            <a:pPr lvl="0" indent="0" algn="ctr" fontAlgn="base"/>
            <a:r>
              <a:rPr lang="sl-SI" sz="1600" b="1" dirty="0">
                <a:solidFill>
                  <a:srgbClr val="000000"/>
                </a:solidFill>
              </a:rPr>
              <a:t>ANALIZA ZADOVOLJSTVA OBISKOVALCEV DESTINACIJE MIREN KRAS LETA 2024</a:t>
            </a:r>
          </a:p>
          <a:p>
            <a:pPr lvl="0" indent="0" algn="ctr" fontAlgn="base"/>
            <a:endParaRPr lang="sl-SI" sz="1600" b="1" dirty="0">
              <a:solidFill>
                <a:srgbClr val="000000"/>
              </a:solidFill>
            </a:endParaRPr>
          </a:p>
        </p:txBody>
      </p:sp>
      <p:sp>
        <p:nvSpPr>
          <p:cNvPr id="4" name="PoljeZBesedilom 3">
            <a:extLst>
              <a:ext uri="{FF2B5EF4-FFF2-40B4-BE49-F238E27FC236}">
                <a16:creationId xmlns:a16="http://schemas.microsoft.com/office/drawing/2014/main" id="{777B2259-FC48-48C3-AA01-DA4F1C788206}"/>
              </a:ext>
            </a:extLst>
          </p:cNvPr>
          <p:cNvSpPr txBox="1"/>
          <p:nvPr/>
        </p:nvSpPr>
        <p:spPr>
          <a:xfrm rot="10800000" flipV="1">
            <a:off x="622168" y="1235702"/>
            <a:ext cx="8125905" cy="4801314"/>
          </a:xfrm>
          <a:prstGeom prst="rect">
            <a:avLst/>
          </a:prstGeom>
          <a:noFill/>
        </p:spPr>
        <p:txBody>
          <a:bodyPr wrap="square" rtlCol="0">
            <a:spAutoFit/>
          </a:bodyPr>
          <a:lstStyle/>
          <a:p>
            <a:r>
              <a:rPr lang="sl-SI" dirty="0"/>
              <a:t>Obdobje anketiranja: januar – december 2024</a:t>
            </a:r>
          </a:p>
          <a:p>
            <a:endParaRPr lang="sl-SI" dirty="0"/>
          </a:p>
          <a:p>
            <a:r>
              <a:rPr lang="sl-SI" dirty="0"/>
              <a:t>Predstavljena anketa je bila na voljo obiskovalcem destinacije Miren - Kras na spletni strani </a:t>
            </a:r>
            <a:r>
              <a:rPr lang="sl-SI" dirty="0">
                <a:hlinkClick r:id="rId2"/>
              </a:rPr>
              <a:t>www.mirenkras.si</a:t>
            </a:r>
            <a:r>
              <a:rPr lang="sl-SI" dirty="0"/>
              <a:t> v pop-up okencu. Anketo smo nadgradili in razširili z vprašanji o interesih in glavnem namenu obiska ter povečali velikost vzorca. Uvedli smo QR kode s povezavo do ankete in jo dodali na </a:t>
            </a:r>
            <a:r>
              <a:rPr lang="sl-SI" dirty="0" err="1"/>
              <a:t>info</a:t>
            </a:r>
            <a:r>
              <a:rPr lang="sl-SI" dirty="0"/>
              <a:t> tablice, ki so nameščene na vhodih vseh znamenitosti, prenočišč in gostiln ter na namizne kartončke, ki so nameščeni na rezervacijskih in </a:t>
            </a:r>
            <a:r>
              <a:rPr lang="sl-SI" dirty="0" err="1"/>
              <a:t>info</a:t>
            </a:r>
            <a:r>
              <a:rPr lang="sl-SI" dirty="0"/>
              <a:t> pultih ter v nastanitvenih sobah.</a:t>
            </a:r>
          </a:p>
          <a:p>
            <a:r>
              <a:rPr lang="sl-SI" dirty="0"/>
              <a:t>Obiskovalci destinacije so jo izpolnjevali skozi vse leto 2024, največ v vrhuncu sezone, torej julija in avgusta. Anketo je začelo izpolnjevati 585 obiskovalcev, v celoti jo je izpolnilo 179 </a:t>
            </a:r>
            <a:r>
              <a:rPr lang="sl-SI" dirty="0" err="1"/>
              <a:t>obiskovaIcev</a:t>
            </a:r>
            <a:r>
              <a:rPr lang="sl-SI" dirty="0"/>
              <a:t> (struktura ni enaka dejanski strukturi prihodov in nočitev gostov v destinaciji).</a:t>
            </a:r>
          </a:p>
          <a:p>
            <a:r>
              <a:rPr lang="sl-SI" dirty="0"/>
              <a:t>Primarni namen anketiranja je bila ocena zadovoljstva z izkušnjo obiska destinacije, s posameznimi znamenitostmi, prepoznavanje trajnostne naravnanosti, pridobitev predlogov za nadgradnjo ponudbe in nadaljnji trajnostni razvoj, ocena porabljenega proračuna in dodano pobudo o kontaktnem e-mail naslovu za sodelovanje v nagradni igri.</a:t>
            </a:r>
          </a:p>
        </p:txBody>
      </p:sp>
      <p:pic>
        <p:nvPicPr>
          <p:cNvPr id="6" name="Slika 5">
            <a:extLst>
              <a:ext uri="{FF2B5EF4-FFF2-40B4-BE49-F238E27FC236}">
                <a16:creationId xmlns:a16="http://schemas.microsoft.com/office/drawing/2014/main" id="{59BC8475-45A7-4044-AA61-92B1F399B1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a:extLst>
              <a:ext uri="{FF2B5EF4-FFF2-40B4-BE49-F238E27FC236}">
                <a16:creationId xmlns:a16="http://schemas.microsoft.com/office/drawing/2014/main" id="{3CF2BCC1-266F-49AB-880B-0089EA3FE268}"/>
              </a:ext>
            </a:extLst>
          </p:cNvPr>
          <p:cNvSpPr txBox="1"/>
          <p:nvPr/>
        </p:nvSpPr>
        <p:spPr>
          <a:xfrm>
            <a:off x="1714500" y="579945"/>
            <a:ext cx="5715000" cy="584775"/>
          </a:xfrm>
          <a:prstGeom prst="rect">
            <a:avLst/>
          </a:prstGeom>
          <a:noFill/>
        </p:spPr>
        <p:txBody>
          <a:bodyPr wrap="square" rtlCol="0">
            <a:spAutoFit/>
          </a:bodyPr>
          <a:lstStyle/>
          <a:p>
            <a:pPr lvl="0" indent="0" algn="ctr" fontAlgn="base"/>
            <a:r>
              <a:rPr lang="sl-SI" sz="1600" b="1" dirty="0">
                <a:solidFill>
                  <a:srgbClr val="000000"/>
                </a:solidFill>
              </a:rPr>
              <a:t>REZULTATI ANKETE Z INTERPRETACIJO</a:t>
            </a:r>
          </a:p>
          <a:p>
            <a:pPr lvl="0" indent="0" algn="ctr" fontAlgn="base"/>
            <a:r>
              <a:rPr lang="sl-SI" sz="1600" b="1" dirty="0">
                <a:solidFill>
                  <a:srgbClr val="000000"/>
                </a:solidFill>
              </a:rPr>
              <a:t>1. Struktura gostov po jeziku</a:t>
            </a:r>
          </a:p>
        </p:txBody>
      </p:sp>
      <p:pic>
        <p:nvPicPr>
          <p:cNvPr id="3" name="Chart" descr="Jezik (n = 585)">
            <a:extLst>
              <a:ext uri="{FF2B5EF4-FFF2-40B4-BE49-F238E27FC236}">
                <a16:creationId xmlns:a16="http://schemas.microsoft.com/office/drawing/2014/main" id="{EFCD120C-BC44-4FC2-BBC2-A1EC5F2985C7}"/>
              </a:ext>
            </a:extLst>
          </p:cNvPr>
          <p:cNvPicPr>
            <a:picLocks noChangeAspect="1"/>
          </p:cNvPicPr>
          <p:nvPr/>
        </p:nvPicPr>
        <p:blipFill>
          <a:blip r:embed="rId2"/>
          <a:stretch>
            <a:fillRect/>
          </a:stretch>
        </p:blipFill>
        <p:spPr>
          <a:xfrm>
            <a:off x="762000" y="1410942"/>
            <a:ext cx="7620000" cy="2667000"/>
          </a:xfrm>
          <a:prstGeom prst="rect">
            <a:avLst/>
          </a:prstGeom>
        </p:spPr>
      </p:pic>
      <p:sp>
        <p:nvSpPr>
          <p:cNvPr id="4" name="PoljeZBesedilom 3">
            <a:extLst>
              <a:ext uri="{FF2B5EF4-FFF2-40B4-BE49-F238E27FC236}">
                <a16:creationId xmlns:a16="http://schemas.microsoft.com/office/drawing/2014/main" id="{CA046E47-43E9-4E79-B281-B6D8F3ABBC3C}"/>
              </a:ext>
            </a:extLst>
          </p:cNvPr>
          <p:cNvSpPr txBox="1"/>
          <p:nvPr/>
        </p:nvSpPr>
        <p:spPr>
          <a:xfrm rot="10800000" flipV="1">
            <a:off x="1348033" y="5220030"/>
            <a:ext cx="6872200" cy="646331"/>
          </a:xfrm>
          <a:prstGeom prst="rect">
            <a:avLst/>
          </a:prstGeom>
          <a:noFill/>
        </p:spPr>
        <p:txBody>
          <a:bodyPr wrap="square" rtlCol="0">
            <a:spAutoFit/>
          </a:bodyPr>
          <a:lstStyle/>
          <a:p>
            <a:r>
              <a:rPr lang="sl-SI" dirty="0"/>
              <a:t>Iz grafa je razvidno, da je bila 93 % obiskovalcev slovensko govorečih, preostali del je bil angleško govoreč.</a:t>
            </a:r>
          </a:p>
        </p:txBody>
      </p:sp>
      <p:pic>
        <p:nvPicPr>
          <p:cNvPr id="5" name="Slika 4">
            <a:extLst>
              <a:ext uri="{FF2B5EF4-FFF2-40B4-BE49-F238E27FC236}">
                <a16:creationId xmlns:a16="http://schemas.microsoft.com/office/drawing/2014/main" id="{305809A3-A5C2-4FB1-ACFE-40B3EB525F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extLst>
      <p:ext uri="{BB962C8B-B14F-4D97-AF65-F5344CB8AC3E}">
        <p14:creationId xmlns:p14="http://schemas.microsoft.com/office/powerpoint/2010/main" val="301168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art" descr="1.1 Iz katere države prihajate? (n = 303)"/>
          <p:cNvPicPr>
            <a:picLocks noChangeAspect="1"/>
          </p:cNvPicPr>
          <p:nvPr/>
        </p:nvPicPr>
        <p:blipFill>
          <a:blip r:embed="rId2"/>
          <a:stretch>
            <a:fillRect/>
          </a:stretch>
        </p:blipFill>
        <p:spPr>
          <a:xfrm>
            <a:off x="318450" y="550277"/>
            <a:ext cx="5715000" cy="4572000"/>
          </a:xfrm>
          <a:prstGeom prst="rect">
            <a:avLst/>
          </a:prstGeom>
        </p:spPr>
      </p:pic>
      <p:sp>
        <p:nvSpPr>
          <p:cNvPr id="2" name="PoljeZBesedilom 1"/>
          <p:cNvSpPr txBox="1"/>
          <p:nvPr/>
        </p:nvSpPr>
        <p:spPr>
          <a:xfrm>
            <a:off x="1619250" y="381000"/>
            <a:ext cx="5715000" cy="338554"/>
          </a:xfrm>
          <a:prstGeom prst="rect">
            <a:avLst/>
          </a:prstGeom>
          <a:noFill/>
        </p:spPr>
        <p:txBody>
          <a:bodyPr wrap="square" rtlCol="0">
            <a:spAutoFit/>
          </a:bodyPr>
          <a:lstStyle/>
          <a:p>
            <a:pPr lvl="0" indent="0" algn="ctr" fontAlgn="base"/>
            <a:r>
              <a:rPr lang="sl-SI" sz="1600" b="1" dirty="0">
                <a:solidFill>
                  <a:srgbClr val="000000"/>
                </a:solidFill>
              </a:rPr>
              <a:t>2.Struktura  obiskovalcev po državah</a:t>
            </a:r>
          </a:p>
        </p:txBody>
      </p:sp>
      <p:sp>
        <p:nvSpPr>
          <p:cNvPr id="4" name="PoljeZBesedilom 3">
            <a:extLst>
              <a:ext uri="{FF2B5EF4-FFF2-40B4-BE49-F238E27FC236}">
                <a16:creationId xmlns:a16="http://schemas.microsoft.com/office/drawing/2014/main" id="{CA59D850-FD8E-4C39-9627-B0930F27257E}"/>
              </a:ext>
            </a:extLst>
          </p:cNvPr>
          <p:cNvSpPr txBox="1"/>
          <p:nvPr/>
        </p:nvSpPr>
        <p:spPr>
          <a:xfrm>
            <a:off x="593889" y="5458120"/>
            <a:ext cx="6740361" cy="646331"/>
          </a:xfrm>
          <a:prstGeom prst="rect">
            <a:avLst/>
          </a:prstGeom>
          <a:noFill/>
        </p:spPr>
        <p:txBody>
          <a:bodyPr wrap="square" rtlCol="0">
            <a:spAutoFit/>
          </a:bodyPr>
          <a:lstStyle/>
          <a:p>
            <a:r>
              <a:rPr lang="sl-SI" dirty="0"/>
              <a:t>87% obiskovalcev, ki so izpolnili anketo, je bilo Slovencev, 6% Italijanov, manjše število obiskovalcev pa iz drugih držav. </a:t>
            </a:r>
          </a:p>
        </p:txBody>
      </p:sp>
      <p:pic>
        <p:nvPicPr>
          <p:cNvPr id="5" name="Slika 4">
            <a:extLst>
              <a:ext uri="{FF2B5EF4-FFF2-40B4-BE49-F238E27FC236}">
                <a16:creationId xmlns:a16="http://schemas.microsoft.com/office/drawing/2014/main" id="{72493C55-30EA-4CD6-B8B1-2540E645EA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art" descr="1.2 S kom potujete (možen je en odgovor)? (n = 303)"/>
          <p:cNvPicPr>
            <a:picLocks noChangeAspect="1"/>
          </p:cNvPicPr>
          <p:nvPr/>
        </p:nvPicPr>
        <p:blipFill>
          <a:blip r:embed="rId2"/>
          <a:stretch>
            <a:fillRect/>
          </a:stretch>
        </p:blipFill>
        <p:spPr>
          <a:xfrm>
            <a:off x="714375" y="1238250"/>
            <a:ext cx="7620000" cy="3238500"/>
          </a:xfrm>
          <a:prstGeom prst="rect">
            <a:avLst/>
          </a:prstGeom>
        </p:spPr>
      </p:pic>
      <p:sp>
        <p:nvSpPr>
          <p:cNvPr id="2" name="PoljeZBesedilom 1"/>
          <p:cNvSpPr txBox="1"/>
          <p:nvPr/>
        </p:nvSpPr>
        <p:spPr>
          <a:xfrm>
            <a:off x="1619250" y="381000"/>
            <a:ext cx="5715000" cy="338554"/>
          </a:xfrm>
          <a:prstGeom prst="rect">
            <a:avLst/>
          </a:prstGeom>
          <a:noFill/>
        </p:spPr>
        <p:txBody>
          <a:bodyPr wrap="square" rtlCol="0">
            <a:spAutoFit/>
          </a:bodyPr>
          <a:lstStyle/>
          <a:p>
            <a:pPr lvl="0" indent="0" algn="ctr" fontAlgn="base"/>
            <a:r>
              <a:rPr lang="sl-SI" sz="1600" b="1" dirty="0">
                <a:solidFill>
                  <a:srgbClr val="000000"/>
                </a:solidFill>
              </a:rPr>
              <a:t>3. Način potovanja</a:t>
            </a:r>
          </a:p>
        </p:txBody>
      </p:sp>
      <p:sp>
        <p:nvSpPr>
          <p:cNvPr id="4" name="Pravokotnik 3">
            <a:extLst>
              <a:ext uri="{FF2B5EF4-FFF2-40B4-BE49-F238E27FC236}">
                <a16:creationId xmlns:a16="http://schemas.microsoft.com/office/drawing/2014/main" id="{BCAEDA4B-EF1A-4B0A-B8A1-8264DDEA2485}"/>
              </a:ext>
            </a:extLst>
          </p:cNvPr>
          <p:cNvSpPr/>
          <p:nvPr/>
        </p:nvSpPr>
        <p:spPr>
          <a:xfrm>
            <a:off x="1447013" y="4698244"/>
            <a:ext cx="7103097" cy="923330"/>
          </a:xfrm>
          <a:prstGeom prst="rect">
            <a:avLst/>
          </a:prstGeom>
        </p:spPr>
        <p:txBody>
          <a:bodyPr wrap="square">
            <a:spAutoFit/>
          </a:bodyPr>
          <a:lstStyle/>
          <a:p>
            <a:r>
              <a:rPr lang="sl-SI" dirty="0"/>
              <a:t>Večina obiskovalcev, 47 % potuje v paru, 18 % jih potuje z družino, le četrtina obiskovalcev jih potuje bodisi sami, s prijatelji ali z organizirano skupino. Le redki potujejo s sodelavci ali sorodniki. </a:t>
            </a:r>
          </a:p>
        </p:txBody>
      </p:sp>
      <p:pic>
        <p:nvPicPr>
          <p:cNvPr id="5" name="Slika 4">
            <a:extLst>
              <a:ext uri="{FF2B5EF4-FFF2-40B4-BE49-F238E27FC236}">
                <a16:creationId xmlns:a16="http://schemas.microsoft.com/office/drawing/2014/main" id="{679C2F5C-D637-421E-B082-FC0C141828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art" descr="1.3 Kolikokrat ste/boste prespali v naši destinaciji?  (n = 302)"/>
          <p:cNvPicPr>
            <a:picLocks noChangeAspect="1"/>
          </p:cNvPicPr>
          <p:nvPr/>
        </p:nvPicPr>
        <p:blipFill>
          <a:blip r:embed="rId2"/>
          <a:stretch>
            <a:fillRect/>
          </a:stretch>
        </p:blipFill>
        <p:spPr>
          <a:xfrm>
            <a:off x="762000" y="1245378"/>
            <a:ext cx="7620000" cy="4095750"/>
          </a:xfrm>
          <a:prstGeom prst="rect">
            <a:avLst/>
          </a:prstGeom>
        </p:spPr>
      </p:pic>
      <p:sp>
        <p:nvSpPr>
          <p:cNvPr id="2" name="PoljeZBesedilom 1"/>
          <p:cNvSpPr txBox="1"/>
          <p:nvPr/>
        </p:nvSpPr>
        <p:spPr>
          <a:xfrm>
            <a:off x="1619250" y="381000"/>
            <a:ext cx="5715000" cy="338554"/>
          </a:xfrm>
          <a:prstGeom prst="rect">
            <a:avLst/>
          </a:prstGeom>
          <a:noFill/>
        </p:spPr>
        <p:txBody>
          <a:bodyPr wrap="square" rtlCol="0">
            <a:spAutoFit/>
          </a:bodyPr>
          <a:lstStyle/>
          <a:p>
            <a:pPr lvl="0" indent="0" algn="ctr" fontAlgn="base"/>
            <a:r>
              <a:rPr lang="sl-SI" sz="1600" b="1" dirty="0">
                <a:solidFill>
                  <a:srgbClr val="000000"/>
                </a:solidFill>
                <a:latin typeface="Calibri"/>
              </a:rPr>
              <a:t>4.</a:t>
            </a:r>
            <a:r>
              <a:rPr lang="sl-SI" sz="1600" b="1" i="0" u="none" strike="noStrike" dirty="0">
                <a:solidFill>
                  <a:srgbClr val="000000"/>
                </a:solidFill>
                <a:latin typeface="Calibri"/>
              </a:rPr>
              <a:t> Število nočitev</a:t>
            </a:r>
            <a:endParaRPr sz="1600" b="1" i="0" u="none" strike="noStrike" dirty="0">
              <a:solidFill>
                <a:srgbClr val="000000"/>
              </a:solidFill>
              <a:latin typeface="Calibri"/>
            </a:endParaRPr>
          </a:p>
        </p:txBody>
      </p:sp>
      <p:sp>
        <p:nvSpPr>
          <p:cNvPr id="5" name="PoljeZBesedilom 4">
            <a:extLst>
              <a:ext uri="{FF2B5EF4-FFF2-40B4-BE49-F238E27FC236}">
                <a16:creationId xmlns:a16="http://schemas.microsoft.com/office/drawing/2014/main" id="{C1DFCC7A-6F24-4FB2-A8EC-F13E82327E75}"/>
              </a:ext>
            </a:extLst>
          </p:cNvPr>
          <p:cNvSpPr txBox="1"/>
          <p:nvPr/>
        </p:nvSpPr>
        <p:spPr>
          <a:xfrm>
            <a:off x="1857080" y="5341128"/>
            <a:ext cx="5797485" cy="646331"/>
          </a:xfrm>
          <a:prstGeom prst="rect">
            <a:avLst/>
          </a:prstGeom>
          <a:noFill/>
        </p:spPr>
        <p:txBody>
          <a:bodyPr wrap="square" rtlCol="0">
            <a:spAutoFit/>
          </a:bodyPr>
          <a:lstStyle/>
          <a:p>
            <a:r>
              <a:rPr lang="sl-SI" dirty="0"/>
              <a:t>Skoraj polovica obiskovalcev je bilo dnevnih izletnikov, 47 % jih prespi enkrat do trikrat.</a:t>
            </a:r>
          </a:p>
        </p:txBody>
      </p:sp>
      <p:pic>
        <p:nvPicPr>
          <p:cNvPr id="6" name="Slika 5">
            <a:extLst>
              <a:ext uri="{FF2B5EF4-FFF2-40B4-BE49-F238E27FC236}">
                <a16:creationId xmlns:a16="http://schemas.microsoft.com/office/drawing/2014/main" id="{AAB635A6-F3A1-4F1A-B429-D4B8BFB40A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art" descr="1.4 Katero obliko prevoza ste/boste najpogosteje uporabljali med bivanjem pri nas (možen je en odgovor)? (n = 303)"/>
          <p:cNvPicPr>
            <a:picLocks noChangeAspect="1"/>
          </p:cNvPicPr>
          <p:nvPr/>
        </p:nvPicPr>
        <p:blipFill>
          <a:blip r:embed="rId2"/>
          <a:stretch>
            <a:fillRect/>
          </a:stretch>
        </p:blipFill>
        <p:spPr>
          <a:xfrm>
            <a:off x="714375" y="1238250"/>
            <a:ext cx="7620000" cy="3429000"/>
          </a:xfrm>
          <a:prstGeom prst="rect">
            <a:avLst/>
          </a:prstGeom>
        </p:spPr>
      </p:pic>
      <p:sp>
        <p:nvSpPr>
          <p:cNvPr id="2" name="PoljeZBesedilom 1"/>
          <p:cNvSpPr txBox="1"/>
          <p:nvPr/>
        </p:nvSpPr>
        <p:spPr>
          <a:xfrm>
            <a:off x="1619250" y="381000"/>
            <a:ext cx="5715000" cy="338554"/>
          </a:xfrm>
          <a:prstGeom prst="rect">
            <a:avLst/>
          </a:prstGeom>
          <a:noFill/>
        </p:spPr>
        <p:txBody>
          <a:bodyPr wrap="square" rtlCol="0">
            <a:spAutoFit/>
          </a:bodyPr>
          <a:lstStyle/>
          <a:p>
            <a:pPr lvl="0" indent="0" algn="ctr" fontAlgn="base"/>
            <a:r>
              <a:rPr lang="sl-SI" sz="1600" b="1" dirty="0">
                <a:solidFill>
                  <a:srgbClr val="000000"/>
                </a:solidFill>
                <a:latin typeface="Calibri"/>
              </a:rPr>
              <a:t>5. Prevozna sredstva</a:t>
            </a:r>
            <a:endParaRPr sz="1600" b="1" i="0" u="none" strike="noStrike" dirty="0">
              <a:solidFill>
                <a:srgbClr val="000000"/>
              </a:solidFill>
              <a:latin typeface="Calibri"/>
            </a:endParaRPr>
          </a:p>
        </p:txBody>
      </p:sp>
      <p:sp>
        <p:nvSpPr>
          <p:cNvPr id="4" name="PoljeZBesedilom 3">
            <a:extLst>
              <a:ext uri="{FF2B5EF4-FFF2-40B4-BE49-F238E27FC236}">
                <a16:creationId xmlns:a16="http://schemas.microsoft.com/office/drawing/2014/main" id="{D782D431-40CD-4DAB-AD3B-F9B416322560}"/>
              </a:ext>
            </a:extLst>
          </p:cNvPr>
          <p:cNvSpPr txBox="1"/>
          <p:nvPr/>
        </p:nvSpPr>
        <p:spPr>
          <a:xfrm rot="10800000" flipV="1">
            <a:off x="1479048" y="5319442"/>
            <a:ext cx="6076576" cy="923330"/>
          </a:xfrm>
          <a:prstGeom prst="rect">
            <a:avLst/>
          </a:prstGeom>
          <a:noFill/>
        </p:spPr>
        <p:txBody>
          <a:bodyPr wrap="square" rtlCol="0">
            <a:spAutoFit/>
          </a:bodyPr>
          <a:lstStyle/>
          <a:p>
            <a:r>
              <a:rPr lang="sl-SI" dirty="0"/>
              <a:t>Več kot polovica obiskovalcev, 63%  raziskuje destinacijo z avtomobilom, le redki, 12% z avtobusom, 10% kolesom ali 9% peš. Nekaj je tudi takih, ki potujejo po destinaciji z avtodomom.</a:t>
            </a:r>
          </a:p>
        </p:txBody>
      </p:sp>
      <p:pic>
        <p:nvPicPr>
          <p:cNvPr id="5" name="Slika 4">
            <a:extLst>
              <a:ext uri="{FF2B5EF4-FFF2-40B4-BE49-F238E27FC236}">
                <a16:creationId xmlns:a16="http://schemas.microsoft.com/office/drawing/2014/main" id="{CF860728-118F-43C8-8C45-F180F377B6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art" descr="1.5 Glavni namen obiska v destinaciji je (možen je en odgovor): (n = 303)"/>
          <p:cNvPicPr>
            <a:picLocks noChangeAspect="1"/>
          </p:cNvPicPr>
          <p:nvPr/>
        </p:nvPicPr>
        <p:blipFill>
          <a:blip r:embed="rId2"/>
          <a:stretch>
            <a:fillRect/>
          </a:stretch>
        </p:blipFill>
        <p:spPr>
          <a:xfrm>
            <a:off x="714375" y="1238250"/>
            <a:ext cx="6619875" cy="3558183"/>
          </a:xfrm>
          <a:prstGeom prst="rect">
            <a:avLst/>
          </a:prstGeom>
        </p:spPr>
      </p:pic>
      <p:sp>
        <p:nvSpPr>
          <p:cNvPr id="2" name="PoljeZBesedilom 1"/>
          <p:cNvSpPr txBox="1"/>
          <p:nvPr/>
        </p:nvSpPr>
        <p:spPr>
          <a:xfrm>
            <a:off x="1619250" y="381000"/>
            <a:ext cx="5715000" cy="338554"/>
          </a:xfrm>
          <a:prstGeom prst="rect">
            <a:avLst/>
          </a:prstGeom>
          <a:noFill/>
        </p:spPr>
        <p:txBody>
          <a:bodyPr wrap="square" rtlCol="0">
            <a:spAutoFit/>
          </a:bodyPr>
          <a:lstStyle/>
          <a:p>
            <a:pPr lvl="0" indent="0" algn="ctr" fontAlgn="base"/>
            <a:r>
              <a:rPr lang="sl-SI" sz="1600" b="1" dirty="0">
                <a:solidFill>
                  <a:srgbClr val="000000"/>
                </a:solidFill>
                <a:latin typeface="Calibri"/>
              </a:rPr>
              <a:t>6.</a:t>
            </a:r>
            <a:r>
              <a:rPr lang="sl-SI" sz="1600" b="1" i="0" u="none" strike="noStrike" dirty="0">
                <a:solidFill>
                  <a:srgbClr val="000000"/>
                </a:solidFill>
                <a:latin typeface="Calibri"/>
              </a:rPr>
              <a:t> Namen obiska destinacije</a:t>
            </a:r>
            <a:endParaRPr sz="1600" b="1" i="0" u="none" strike="noStrike" dirty="0">
              <a:solidFill>
                <a:srgbClr val="000000"/>
              </a:solidFill>
              <a:latin typeface="Calibri"/>
            </a:endParaRPr>
          </a:p>
        </p:txBody>
      </p:sp>
      <p:sp>
        <p:nvSpPr>
          <p:cNvPr id="4" name="PoljeZBesedilom 3">
            <a:extLst>
              <a:ext uri="{FF2B5EF4-FFF2-40B4-BE49-F238E27FC236}">
                <a16:creationId xmlns:a16="http://schemas.microsoft.com/office/drawing/2014/main" id="{12A4FE84-8D79-4AF0-A30D-8D3F50B88A1D}"/>
              </a:ext>
            </a:extLst>
          </p:cNvPr>
          <p:cNvSpPr txBox="1"/>
          <p:nvPr/>
        </p:nvSpPr>
        <p:spPr>
          <a:xfrm>
            <a:off x="857839" y="4947262"/>
            <a:ext cx="7607431" cy="1529738"/>
          </a:xfrm>
          <a:prstGeom prst="rect">
            <a:avLst/>
          </a:prstGeom>
          <a:noFill/>
        </p:spPr>
        <p:txBody>
          <a:bodyPr wrap="square" rtlCol="0">
            <a:spAutoFit/>
          </a:bodyPr>
          <a:lstStyle/>
          <a:p>
            <a:r>
              <a:rPr lang="sl-SI" dirty="0"/>
              <a:t>Večina obiskovalcev,  35% je obiskala naravne, kulturne znamenitosti destinacije in prišla na aktivne športne počitnice, takih je 27%, nekaj manj, 15% je raziskovalo kulinarično ponudbo, manjši delež pa je obiskalo sorodnike, 5% ali prišlo na izobraževanje, 4%. Pod drugo so anketiranci navedli fotografiranje ptic, proslavo, strokovno ekskurzijo, pohod ali duhovno obnovo – oratorij.</a:t>
            </a:r>
          </a:p>
        </p:txBody>
      </p:sp>
      <p:pic>
        <p:nvPicPr>
          <p:cNvPr id="5" name="Slika 4">
            <a:extLst>
              <a:ext uri="{FF2B5EF4-FFF2-40B4-BE49-F238E27FC236}">
                <a16:creationId xmlns:a16="http://schemas.microsoft.com/office/drawing/2014/main" id="{ECE2DFD7-415C-4344-BA2A-DE00F44717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hart" descr="1.6 Kje ste izvedeli za destinacijo Miren Kras?  (n = 300)"/>
          <p:cNvPicPr>
            <a:picLocks noChangeAspect="1"/>
          </p:cNvPicPr>
          <p:nvPr/>
        </p:nvPicPr>
        <p:blipFill>
          <a:blip r:embed="rId2"/>
          <a:stretch>
            <a:fillRect/>
          </a:stretch>
        </p:blipFill>
        <p:spPr>
          <a:xfrm>
            <a:off x="714375" y="1238250"/>
            <a:ext cx="7620000" cy="2667000"/>
          </a:xfrm>
          <a:prstGeom prst="rect">
            <a:avLst/>
          </a:prstGeom>
        </p:spPr>
      </p:pic>
      <p:sp>
        <p:nvSpPr>
          <p:cNvPr id="2" name="PoljeZBesedilom 1"/>
          <p:cNvSpPr txBox="1"/>
          <p:nvPr/>
        </p:nvSpPr>
        <p:spPr>
          <a:xfrm>
            <a:off x="1619250" y="381000"/>
            <a:ext cx="5715000" cy="338554"/>
          </a:xfrm>
          <a:prstGeom prst="rect">
            <a:avLst/>
          </a:prstGeom>
          <a:noFill/>
        </p:spPr>
        <p:txBody>
          <a:bodyPr wrap="square" rtlCol="0">
            <a:spAutoFit/>
          </a:bodyPr>
          <a:lstStyle/>
          <a:p>
            <a:pPr lvl="0" indent="0" algn="ctr" fontAlgn="base"/>
            <a:r>
              <a:rPr lang="sl-SI" sz="1600" b="1" dirty="0">
                <a:solidFill>
                  <a:srgbClr val="000000"/>
                </a:solidFill>
                <a:latin typeface="Calibri"/>
              </a:rPr>
              <a:t>7.</a:t>
            </a:r>
            <a:r>
              <a:rPr lang="sl-SI" sz="1600" b="1" i="0" u="none" strike="noStrike" dirty="0">
                <a:solidFill>
                  <a:srgbClr val="000000"/>
                </a:solidFill>
                <a:latin typeface="Calibri"/>
              </a:rPr>
              <a:t> Informacije o destinaciji</a:t>
            </a:r>
            <a:endParaRPr sz="1600" b="1" i="0" u="none" strike="noStrike" dirty="0">
              <a:solidFill>
                <a:srgbClr val="000000"/>
              </a:solidFill>
              <a:latin typeface="Calibri"/>
            </a:endParaRPr>
          </a:p>
        </p:txBody>
      </p:sp>
      <p:sp>
        <p:nvSpPr>
          <p:cNvPr id="5" name="PoljeZBesedilom 4">
            <a:extLst>
              <a:ext uri="{FF2B5EF4-FFF2-40B4-BE49-F238E27FC236}">
                <a16:creationId xmlns:a16="http://schemas.microsoft.com/office/drawing/2014/main" id="{06423EF2-7981-48FB-912C-D76DD648B269}"/>
              </a:ext>
            </a:extLst>
          </p:cNvPr>
          <p:cNvSpPr txBox="1"/>
          <p:nvPr/>
        </p:nvSpPr>
        <p:spPr>
          <a:xfrm>
            <a:off x="1300899" y="3905251"/>
            <a:ext cx="7315200" cy="2031325"/>
          </a:xfrm>
          <a:prstGeom prst="rect">
            <a:avLst/>
          </a:prstGeom>
          <a:noFill/>
        </p:spPr>
        <p:txBody>
          <a:bodyPr wrap="square" rtlCol="0">
            <a:spAutoFit/>
          </a:bodyPr>
          <a:lstStyle/>
          <a:p>
            <a:r>
              <a:rPr lang="sl-SI" dirty="0"/>
              <a:t>Skoraj polovica obiskovalcev, 46% je iskala informacije o destinaciji na spletni strani Miren Kras, malo manj kot četrtina, 21% je prišla na destinacijo po osebnem priporočilu družine ali prijateljev, slaba petina, 16% obiskovalcev pa je informacije našlo v šoli ali na družbenih omrežjih, tiskanih medijih in televiziji, le par odstotkov, 3% pa v turistično-informacijskih centrih ali v turističnih agencijah. Pod drugo so anketiranci navedli Radio 1, Galerijo Oskarja Kogoja, preko družine, planinskega društva in univerze.</a:t>
            </a:r>
          </a:p>
        </p:txBody>
      </p:sp>
      <p:pic>
        <p:nvPicPr>
          <p:cNvPr id="6" name="Slika 5">
            <a:extLst>
              <a:ext uri="{FF2B5EF4-FFF2-40B4-BE49-F238E27FC236}">
                <a16:creationId xmlns:a16="http://schemas.microsoft.com/office/drawing/2014/main" id="{67F2AC7D-CA71-4595-B4EA-74FBDB6A3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hart" descr="1.7   Katere znamenitosti in zanimivosti v destinaciji ste oz. boste obiskali?  (n = 296)"/>
          <p:cNvPicPr>
            <a:picLocks noChangeAspect="1"/>
          </p:cNvPicPr>
          <p:nvPr/>
        </p:nvPicPr>
        <p:blipFill>
          <a:blip r:embed="rId2"/>
          <a:stretch>
            <a:fillRect/>
          </a:stretch>
        </p:blipFill>
        <p:spPr>
          <a:xfrm>
            <a:off x="450424" y="993153"/>
            <a:ext cx="7620000" cy="4095750"/>
          </a:xfrm>
          <a:prstGeom prst="rect">
            <a:avLst/>
          </a:prstGeom>
        </p:spPr>
      </p:pic>
      <p:sp>
        <p:nvSpPr>
          <p:cNvPr id="2" name="PoljeZBesedilom 1"/>
          <p:cNvSpPr txBox="1"/>
          <p:nvPr/>
        </p:nvSpPr>
        <p:spPr>
          <a:xfrm>
            <a:off x="1619250" y="381000"/>
            <a:ext cx="5715000" cy="338554"/>
          </a:xfrm>
          <a:prstGeom prst="rect">
            <a:avLst/>
          </a:prstGeom>
          <a:noFill/>
        </p:spPr>
        <p:txBody>
          <a:bodyPr wrap="square" rtlCol="0">
            <a:spAutoFit/>
          </a:bodyPr>
          <a:lstStyle/>
          <a:p>
            <a:pPr lvl="0" indent="0" algn="ctr" fontAlgn="base"/>
            <a:r>
              <a:rPr lang="sl-SI" sz="1600" b="1" dirty="0">
                <a:solidFill>
                  <a:srgbClr val="000000"/>
                </a:solidFill>
                <a:latin typeface="Calibri"/>
              </a:rPr>
              <a:t>8.</a:t>
            </a:r>
            <a:r>
              <a:rPr lang="sl-SI" sz="1600" b="1" i="0" u="none" strike="noStrike" dirty="0">
                <a:solidFill>
                  <a:srgbClr val="000000"/>
                </a:solidFill>
                <a:latin typeface="Calibri"/>
              </a:rPr>
              <a:t> Obisk znamenitosti in zanimivosti</a:t>
            </a:r>
            <a:endParaRPr sz="1600" b="1" i="0" u="none" strike="noStrike" dirty="0">
              <a:solidFill>
                <a:srgbClr val="000000"/>
              </a:solidFill>
              <a:latin typeface="Calibri"/>
            </a:endParaRPr>
          </a:p>
        </p:txBody>
      </p:sp>
      <p:sp>
        <p:nvSpPr>
          <p:cNvPr id="5" name="PoljeZBesedilom 4">
            <a:extLst>
              <a:ext uri="{FF2B5EF4-FFF2-40B4-BE49-F238E27FC236}">
                <a16:creationId xmlns:a16="http://schemas.microsoft.com/office/drawing/2014/main" id="{53A398D9-4C5F-4500-9154-8F289EA87E64}"/>
              </a:ext>
            </a:extLst>
          </p:cNvPr>
          <p:cNvSpPr txBox="1"/>
          <p:nvPr/>
        </p:nvSpPr>
        <p:spPr>
          <a:xfrm>
            <a:off x="716437" y="4949072"/>
            <a:ext cx="7977139" cy="1527928"/>
          </a:xfrm>
          <a:prstGeom prst="rect">
            <a:avLst/>
          </a:prstGeom>
          <a:noFill/>
        </p:spPr>
        <p:txBody>
          <a:bodyPr wrap="square" rtlCol="0">
            <a:spAutoFit/>
          </a:bodyPr>
          <a:lstStyle/>
          <a:p>
            <a:r>
              <a:rPr lang="sl-SI" dirty="0"/>
              <a:t>Skoraj dve tretjini obiskovalcev, 69% je obiskalo Pomnik miru na Cerju, nekaj manj kot polovico, 46% galerijo Oskarja Kogoja, veliko jih je obiskalo osmice, 36%, slaba četrtina, 23% pa jame, zeliščno(19%)in ekološko kmetijo (13%), hišo </a:t>
            </a:r>
            <a:r>
              <a:rPr lang="sl-SI" dirty="0" err="1"/>
              <a:t>opajske</a:t>
            </a:r>
            <a:r>
              <a:rPr lang="sl-SI" dirty="0"/>
              <a:t> tradicije, muzej 1. sv. Vojne in čevljarski muzej pa 16%. Pod drugo so anketiranci navedli Gostilno </a:t>
            </a:r>
            <a:r>
              <a:rPr lang="sl-SI" dirty="0" err="1"/>
              <a:t>Makorič</a:t>
            </a:r>
            <a:r>
              <a:rPr lang="sl-SI" dirty="0"/>
              <a:t>, kremenjak, izvir Vipave in Pot miru.</a:t>
            </a:r>
          </a:p>
        </p:txBody>
      </p:sp>
      <p:pic>
        <p:nvPicPr>
          <p:cNvPr id="6" name="Slika 5">
            <a:extLst>
              <a:ext uri="{FF2B5EF4-FFF2-40B4-BE49-F238E27FC236}">
                <a16:creationId xmlns:a16="http://schemas.microsoft.com/office/drawing/2014/main" id="{06AAC246-C208-4D17-9527-CD443E31B7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art" descr="1.7 Ali poznate slovensko znamko za trajnost v turizmu Slovenia Green? (n = 303)"/>
          <p:cNvPicPr>
            <a:picLocks noChangeAspect="1"/>
          </p:cNvPicPr>
          <p:nvPr/>
        </p:nvPicPr>
        <p:blipFill>
          <a:blip r:embed="rId2"/>
          <a:stretch>
            <a:fillRect/>
          </a:stretch>
        </p:blipFill>
        <p:spPr>
          <a:xfrm>
            <a:off x="714375" y="1238250"/>
            <a:ext cx="7620000" cy="2667000"/>
          </a:xfrm>
          <a:prstGeom prst="rect">
            <a:avLst/>
          </a:prstGeom>
        </p:spPr>
      </p:pic>
      <p:sp>
        <p:nvSpPr>
          <p:cNvPr id="2" name="PoljeZBesedilom 1"/>
          <p:cNvSpPr txBox="1"/>
          <p:nvPr/>
        </p:nvSpPr>
        <p:spPr>
          <a:xfrm>
            <a:off x="1619250" y="381000"/>
            <a:ext cx="5715000" cy="338554"/>
          </a:xfrm>
          <a:prstGeom prst="rect">
            <a:avLst/>
          </a:prstGeom>
          <a:noFill/>
        </p:spPr>
        <p:txBody>
          <a:bodyPr wrap="square" rtlCol="0">
            <a:spAutoFit/>
          </a:bodyPr>
          <a:lstStyle/>
          <a:p>
            <a:pPr lvl="0" indent="0" algn="ctr" fontAlgn="base"/>
            <a:r>
              <a:rPr lang="sl-SI" sz="1600" b="1" dirty="0">
                <a:solidFill>
                  <a:srgbClr val="000000"/>
                </a:solidFill>
                <a:latin typeface="Calibri"/>
              </a:rPr>
              <a:t>9.</a:t>
            </a:r>
            <a:r>
              <a:rPr lang="sl-SI" sz="1600" b="1" i="0" u="none" strike="noStrike" dirty="0">
                <a:solidFill>
                  <a:srgbClr val="000000"/>
                </a:solidFill>
                <a:latin typeface="Calibri"/>
              </a:rPr>
              <a:t> Poznavanje slovenske znamke za trajnost </a:t>
            </a:r>
            <a:r>
              <a:rPr lang="sl-SI" sz="1600" b="1" i="0" u="none" strike="noStrike" dirty="0" err="1">
                <a:solidFill>
                  <a:srgbClr val="000000"/>
                </a:solidFill>
                <a:latin typeface="Calibri"/>
              </a:rPr>
              <a:t>Slovenia</a:t>
            </a:r>
            <a:r>
              <a:rPr lang="sl-SI" sz="1600" b="1" i="0" u="none" strike="noStrike" dirty="0">
                <a:solidFill>
                  <a:srgbClr val="000000"/>
                </a:solidFill>
                <a:latin typeface="Calibri"/>
              </a:rPr>
              <a:t> </a:t>
            </a:r>
            <a:r>
              <a:rPr lang="sl-SI" sz="1600" b="1" i="0" u="none" strike="noStrike" dirty="0" err="1">
                <a:solidFill>
                  <a:srgbClr val="000000"/>
                </a:solidFill>
                <a:latin typeface="Calibri"/>
              </a:rPr>
              <a:t>Green</a:t>
            </a:r>
            <a:endParaRPr sz="1600" b="1" i="0" u="none" strike="noStrike" dirty="0">
              <a:solidFill>
                <a:srgbClr val="000000"/>
              </a:solidFill>
              <a:latin typeface="Calibri"/>
            </a:endParaRPr>
          </a:p>
        </p:txBody>
      </p:sp>
      <p:sp>
        <p:nvSpPr>
          <p:cNvPr id="4" name="PoljeZBesedilom 3">
            <a:extLst>
              <a:ext uri="{FF2B5EF4-FFF2-40B4-BE49-F238E27FC236}">
                <a16:creationId xmlns:a16="http://schemas.microsoft.com/office/drawing/2014/main" id="{DE436A13-3C9E-4AA4-B92F-193740B0A9F7}"/>
              </a:ext>
            </a:extLst>
          </p:cNvPr>
          <p:cNvSpPr txBox="1"/>
          <p:nvPr/>
        </p:nvSpPr>
        <p:spPr>
          <a:xfrm>
            <a:off x="942680" y="5250418"/>
            <a:ext cx="8540685" cy="369332"/>
          </a:xfrm>
          <a:prstGeom prst="rect">
            <a:avLst/>
          </a:prstGeom>
          <a:noFill/>
        </p:spPr>
        <p:txBody>
          <a:bodyPr wrap="square" rtlCol="0">
            <a:spAutoFit/>
          </a:bodyPr>
          <a:lstStyle/>
          <a:p>
            <a:r>
              <a:rPr lang="sl-SI" dirty="0"/>
              <a:t>Večina anketirancev, kar 63 % znamko za trajnost </a:t>
            </a:r>
            <a:r>
              <a:rPr lang="sl-SI" dirty="0" err="1"/>
              <a:t>Slovenia</a:t>
            </a:r>
            <a:r>
              <a:rPr lang="sl-SI" dirty="0"/>
              <a:t> </a:t>
            </a:r>
            <a:r>
              <a:rPr lang="sl-SI" dirty="0" err="1"/>
              <a:t>Green</a:t>
            </a:r>
            <a:r>
              <a:rPr lang="sl-SI" dirty="0"/>
              <a:t> pozna.</a:t>
            </a:r>
          </a:p>
        </p:txBody>
      </p:sp>
      <p:pic>
        <p:nvPicPr>
          <p:cNvPr id="5" name="Slika 4">
            <a:extLst>
              <a:ext uri="{FF2B5EF4-FFF2-40B4-BE49-F238E27FC236}">
                <a16:creationId xmlns:a16="http://schemas.microsoft.com/office/drawing/2014/main" id="{6D282A94-78CD-47E4-82C9-9A37A958A6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art" descr="Ocenite stopnjo zadovoljstva s ponudbo in značilnostmi naše destinacije z ocenami 1 = zelo nezadovoljen, 2 = nezadovoljen, 3 = niti zadovoljen, niti nezadovoljen, 4 = zadovoljen, 5 = zelo zadovoljen.  (n = 179)"/>
          <p:cNvPicPr>
            <a:picLocks noChangeAspect="1"/>
          </p:cNvPicPr>
          <p:nvPr/>
        </p:nvPicPr>
        <p:blipFill>
          <a:blip r:embed="rId2"/>
          <a:stretch>
            <a:fillRect/>
          </a:stretch>
        </p:blipFill>
        <p:spPr>
          <a:xfrm>
            <a:off x="1327903" y="673387"/>
            <a:ext cx="6488194" cy="3974019"/>
          </a:xfrm>
          <a:prstGeom prst="rect">
            <a:avLst/>
          </a:prstGeom>
        </p:spPr>
      </p:pic>
      <p:sp>
        <p:nvSpPr>
          <p:cNvPr id="2" name="PoljeZBesedilom 1"/>
          <p:cNvSpPr txBox="1"/>
          <p:nvPr/>
        </p:nvSpPr>
        <p:spPr>
          <a:xfrm>
            <a:off x="1619250" y="381000"/>
            <a:ext cx="5715000" cy="584775"/>
          </a:xfrm>
          <a:prstGeom prst="rect">
            <a:avLst/>
          </a:prstGeom>
          <a:noFill/>
        </p:spPr>
        <p:txBody>
          <a:bodyPr wrap="square" rtlCol="0">
            <a:spAutoFit/>
          </a:bodyPr>
          <a:lstStyle/>
          <a:p>
            <a:pPr lvl="0" indent="0" algn="ctr" fontAlgn="base"/>
            <a:r>
              <a:rPr lang="sl-SI" sz="1600" b="1" i="0" u="none" strike="noStrike" dirty="0">
                <a:solidFill>
                  <a:srgbClr val="000000"/>
                </a:solidFill>
                <a:latin typeface="Calibri"/>
              </a:rPr>
              <a:t>10. Zadovoljstvo obiskovalcev s ponudbo in značilnostmi destinacije</a:t>
            </a:r>
            <a:endParaRPr sz="1600" b="1" i="0" u="none" strike="noStrike" dirty="0">
              <a:solidFill>
                <a:srgbClr val="000000"/>
              </a:solidFill>
              <a:latin typeface="Calibri"/>
            </a:endParaRPr>
          </a:p>
        </p:txBody>
      </p:sp>
      <p:sp>
        <p:nvSpPr>
          <p:cNvPr id="4" name="PoljeZBesedilom 3">
            <a:extLst>
              <a:ext uri="{FF2B5EF4-FFF2-40B4-BE49-F238E27FC236}">
                <a16:creationId xmlns:a16="http://schemas.microsoft.com/office/drawing/2014/main" id="{5570951A-3F11-48CD-8DCE-92C63C805AA3}"/>
              </a:ext>
            </a:extLst>
          </p:cNvPr>
          <p:cNvSpPr txBox="1"/>
          <p:nvPr/>
        </p:nvSpPr>
        <p:spPr>
          <a:xfrm>
            <a:off x="518474" y="4449452"/>
            <a:ext cx="8201320" cy="2308324"/>
          </a:xfrm>
          <a:prstGeom prst="rect">
            <a:avLst/>
          </a:prstGeom>
          <a:noFill/>
        </p:spPr>
        <p:txBody>
          <a:bodyPr wrap="square" rtlCol="0">
            <a:spAutoFit/>
          </a:bodyPr>
          <a:lstStyle/>
          <a:p>
            <a:r>
              <a:rPr lang="sl-SI" dirty="0"/>
              <a:t>Obiskovalci so na splošno zadovoljni s ponudbo in značilnostmi destinacije. Vse ocene so nad 4, kar pomeni zelo velik potencial za obisk destinacije. Najbolje so ocenili ponudbo nastanitev, priložnosti za kolesarjenje in pohodništvo, všeč jim je bil občutek varnosti in skrbi za zdravje ter možnost potovanja s kolesom ali peš, enako dobro pa so ocenili gostinsko ponudbo, vrednost za denar, možnost kulturnih vsebin, urejenost okolice in označenost znamenitosti. Najslabšo oceno so namenili možnosti javnega prevoza in možnosti nakupovanja, saj v destinaciji ni nakupovalnih centrov, le manjše trgovine z živili.</a:t>
            </a:r>
          </a:p>
        </p:txBody>
      </p:sp>
      <p:pic>
        <p:nvPicPr>
          <p:cNvPr id="5" name="Slika 4">
            <a:extLst>
              <a:ext uri="{FF2B5EF4-FFF2-40B4-BE49-F238E27FC236}">
                <a16:creationId xmlns:a16="http://schemas.microsoft.com/office/drawing/2014/main" id="{AA3428C3-B3F4-4626-9C63-5A2D264F18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a:extLst>
              <a:ext uri="{FF2B5EF4-FFF2-40B4-BE49-F238E27FC236}">
                <a16:creationId xmlns:a16="http://schemas.microsoft.com/office/drawing/2014/main" id="{2A097687-7D05-46BA-884B-D28F79217539}"/>
              </a:ext>
            </a:extLst>
          </p:cNvPr>
          <p:cNvSpPr txBox="1"/>
          <p:nvPr/>
        </p:nvSpPr>
        <p:spPr>
          <a:xfrm>
            <a:off x="499621" y="1084082"/>
            <a:ext cx="7956221" cy="2585323"/>
          </a:xfrm>
          <a:prstGeom prst="rect">
            <a:avLst/>
          </a:prstGeom>
          <a:noFill/>
        </p:spPr>
        <p:txBody>
          <a:bodyPr wrap="square" rtlCol="0">
            <a:spAutoFit/>
          </a:bodyPr>
          <a:lstStyle/>
          <a:p>
            <a:r>
              <a:rPr lang="sl-SI" dirty="0"/>
              <a:t>			10.1 Razlogi za nezadovoljstvo</a:t>
            </a:r>
          </a:p>
          <a:p>
            <a:endParaRPr lang="sl-SI" dirty="0"/>
          </a:p>
          <a:p>
            <a:r>
              <a:rPr lang="sl-SI" dirty="0"/>
              <a:t>Med odprtimi odgovori o razlogih za nezadovoljstvo so anketiranci največkrat izpostavili:</a:t>
            </a:r>
          </a:p>
          <a:p>
            <a:r>
              <a:rPr lang="sl-SI" dirty="0"/>
              <a:t>-pomanjkanja javnega prevoza,</a:t>
            </a:r>
          </a:p>
          <a:p>
            <a:r>
              <a:rPr lang="sl-SI" dirty="0"/>
              <a:t>-pomanjkanjem sanitarij na parkiriščih,</a:t>
            </a:r>
          </a:p>
          <a:p>
            <a:r>
              <a:rPr lang="sl-SI" dirty="0"/>
              <a:t>-premajhno ponudbo e-koles,</a:t>
            </a:r>
          </a:p>
          <a:p>
            <a:r>
              <a:rPr lang="sl-SI" dirty="0"/>
              <a:t>-težavnega iskanja verodostojnih informacij o urnikih gostiln in</a:t>
            </a:r>
          </a:p>
          <a:p>
            <a:r>
              <a:rPr lang="sl-SI" dirty="0"/>
              <a:t>-cene prenočišč.</a:t>
            </a:r>
          </a:p>
        </p:txBody>
      </p:sp>
      <p:pic>
        <p:nvPicPr>
          <p:cNvPr id="3" name="Slika 2">
            <a:extLst>
              <a:ext uri="{FF2B5EF4-FFF2-40B4-BE49-F238E27FC236}">
                <a16:creationId xmlns:a16="http://schemas.microsoft.com/office/drawing/2014/main" id="{21A8E4CE-9E0B-483B-81A4-75C676187B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extLst>
      <p:ext uri="{BB962C8B-B14F-4D97-AF65-F5344CB8AC3E}">
        <p14:creationId xmlns:p14="http://schemas.microsoft.com/office/powerpoint/2010/main" val="3610416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619250" y="381000"/>
            <a:ext cx="5715000" cy="584775"/>
          </a:xfrm>
          <a:prstGeom prst="rect">
            <a:avLst/>
          </a:prstGeom>
          <a:noFill/>
        </p:spPr>
        <p:txBody>
          <a:bodyPr wrap="square" rtlCol="0">
            <a:spAutoFit/>
          </a:bodyPr>
          <a:lstStyle/>
          <a:p>
            <a:pPr lvl="0" indent="0" algn="ctr" fontAlgn="base"/>
            <a:r>
              <a:rPr lang="sl-SI" sz="1600" b="1" i="0" u="none" strike="noStrike" dirty="0">
                <a:solidFill>
                  <a:srgbClr val="000000"/>
                </a:solidFill>
                <a:latin typeface="Calibri"/>
              </a:rPr>
              <a:t>11. Zadovoljstvo obiskovalcev s ponudbo in značilnostmi znamenitosti v destinaciji</a:t>
            </a:r>
            <a:endParaRPr sz="1600" b="1" i="0" u="none" strike="noStrike" dirty="0">
              <a:solidFill>
                <a:srgbClr val="000000"/>
              </a:solidFill>
              <a:latin typeface="Calibri"/>
            </a:endParaRPr>
          </a:p>
        </p:txBody>
      </p:sp>
      <p:graphicFrame>
        <p:nvGraphicFramePr>
          <p:cNvPr id="5" name="Grafikon 4">
            <a:extLst>
              <a:ext uri="{FF2B5EF4-FFF2-40B4-BE49-F238E27FC236}">
                <a16:creationId xmlns:a16="http://schemas.microsoft.com/office/drawing/2014/main" id="{C599DD62-257E-4496-BD5F-727B4CCCC72A}"/>
              </a:ext>
            </a:extLst>
          </p:cNvPr>
          <p:cNvGraphicFramePr>
            <a:graphicFrameLocks/>
          </p:cNvGraphicFramePr>
          <p:nvPr>
            <p:extLst>
              <p:ext uri="{D42A27DB-BD31-4B8C-83A1-F6EECF244321}">
                <p14:modId xmlns:p14="http://schemas.microsoft.com/office/powerpoint/2010/main" val="4062584548"/>
              </p:ext>
            </p:extLst>
          </p:nvPr>
        </p:nvGraphicFramePr>
        <p:xfrm>
          <a:off x="1093509" y="895547"/>
          <a:ext cx="7145517" cy="3912123"/>
        </p:xfrm>
        <a:graphic>
          <a:graphicData uri="http://schemas.openxmlformats.org/drawingml/2006/chart">
            <c:chart xmlns:c="http://schemas.openxmlformats.org/drawingml/2006/chart" xmlns:r="http://schemas.openxmlformats.org/officeDocument/2006/relationships" r:id="rId2"/>
          </a:graphicData>
        </a:graphic>
      </p:graphicFrame>
      <p:sp>
        <p:nvSpPr>
          <p:cNvPr id="3" name="PoljeZBesedilom 2">
            <a:extLst>
              <a:ext uri="{FF2B5EF4-FFF2-40B4-BE49-F238E27FC236}">
                <a16:creationId xmlns:a16="http://schemas.microsoft.com/office/drawing/2014/main" id="{EC769913-38B3-4747-94FC-EC67773840C7}"/>
              </a:ext>
            </a:extLst>
          </p:cNvPr>
          <p:cNvSpPr txBox="1"/>
          <p:nvPr/>
        </p:nvSpPr>
        <p:spPr>
          <a:xfrm>
            <a:off x="575036" y="4807670"/>
            <a:ext cx="8182466" cy="1200329"/>
          </a:xfrm>
          <a:prstGeom prst="rect">
            <a:avLst/>
          </a:prstGeom>
          <a:noFill/>
        </p:spPr>
        <p:txBody>
          <a:bodyPr wrap="square" rtlCol="0">
            <a:spAutoFit/>
          </a:bodyPr>
          <a:lstStyle/>
          <a:p>
            <a:r>
              <a:rPr lang="sl-SI" dirty="0"/>
              <a:t>Najbolje ocenjeni znamenitosti sta Mirenski grad in Pomnik miru, sledijo osmice, galerija Oskarja Kogoja, zeliščna kmetija Rogelja, jame z zgodbami 1.sv.vojne, Hiša </a:t>
            </a:r>
            <a:r>
              <a:rPr lang="sl-SI" dirty="0" err="1"/>
              <a:t>Opajske</a:t>
            </a:r>
            <a:r>
              <a:rPr lang="sl-SI" dirty="0"/>
              <a:t> tradicije in Muzej 1.sv vojne v Opatjem selu, </a:t>
            </a:r>
            <a:r>
              <a:rPr lang="sl-SI" dirty="0" err="1"/>
              <a:t>Eko</a:t>
            </a:r>
            <a:r>
              <a:rPr lang="sl-SI" dirty="0"/>
              <a:t> kmetija Francetovi in oba muzeja, Muzej Spomni se name in Čevljarski muzej.</a:t>
            </a:r>
          </a:p>
        </p:txBody>
      </p:sp>
      <p:pic>
        <p:nvPicPr>
          <p:cNvPr id="6" name="Slika 5">
            <a:extLst>
              <a:ext uri="{FF2B5EF4-FFF2-40B4-BE49-F238E27FC236}">
                <a16:creationId xmlns:a16="http://schemas.microsoft.com/office/drawing/2014/main" id="{F542712F-31DE-4218-8B6A-CB2F33965A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art" descr="Označite stopnjo strinjanja s spodnjimi trditvami, pri čemer je 1 = sploh se ne strinjam, 2 = ne strinjam se, 3 = niti se strinjam, niti se ne strinjam, 4 = strinjam se, 5 = zelo se strinjam.  (n = 179)"/>
          <p:cNvPicPr>
            <a:picLocks noChangeAspect="1"/>
          </p:cNvPicPr>
          <p:nvPr/>
        </p:nvPicPr>
        <p:blipFill>
          <a:blip r:embed="rId2"/>
          <a:stretch>
            <a:fillRect/>
          </a:stretch>
        </p:blipFill>
        <p:spPr>
          <a:xfrm>
            <a:off x="714375" y="1238250"/>
            <a:ext cx="7620000" cy="2952750"/>
          </a:xfrm>
          <a:prstGeom prst="rect">
            <a:avLst/>
          </a:prstGeom>
        </p:spPr>
      </p:pic>
      <p:sp>
        <p:nvSpPr>
          <p:cNvPr id="2" name="PoljeZBesedilom 1"/>
          <p:cNvSpPr txBox="1"/>
          <p:nvPr/>
        </p:nvSpPr>
        <p:spPr>
          <a:xfrm>
            <a:off x="1619250" y="381000"/>
            <a:ext cx="5715000" cy="338554"/>
          </a:xfrm>
          <a:prstGeom prst="rect">
            <a:avLst/>
          </a:prstGeom>
          <a:noFill/>
        </p:spPr>
        <p:txBody>
          <a:bodyPr wrap="square" rtlCol="0">
            <a:spAutoFit/>
          </a:bodyPr>
          <a:lstStyle/>
          <a:p>
            <a:pPr lvl="0" indent="0" algn="ctr" fontAlgn="base"/>
            <a:r>
              <a:rPr lang="sl-SI" sz="1600" b="1" i="0" u="none" strike="noStrike" dirty="0">
                <a:solidFill>
                  <a:srgbClr val="000000"/>
                </a:solidFill>
                <a:latin typeface="Calibri"/>
              </a:rPr>
              <a:t>12. Trajnostne možnosti v destinaciji</a:t>
            </a:r>
            <a:endParaRPr sz="1600" b="1" i="0" u="none" strike="noStrike" dirty="0">
              <a:solidFill>
                <a:srgbClr val="000000"/>
              </a:solidFill>
              <a:latin typeface="Calibri"/>
            </a:endParaRPr>
          </a:p>
        </p:txBody>
      </p:sp>
      <p:sp>
        <p:nvSpPr>
          <p:cNvPr id="4" name="PoljeZBesedilom 3">
            <a:extLst>
              <a:ext uri="{FF2B5EF4-FFF2-40B4-BE49-F238E27FC236}">
                <a16:creationId xmlns:a16="http://schemas.microsoft.com/office/drawing/2014/main" id="{FAD5671C-8C20-4751-817D-1428F27A50BA}"/>
              </a:ext>
            </a:extLst>
          </p:cNvPr>
          <p:cNvSpPr txBox="1"/>
          <p:nvPr/>
        </p:nvSpPr>
        <p:spPr>
          <a:xfrm>
            <a:off x="826417" y="4449452"/>
            <a:ext cx="7619999" cy="1477328"/>
          </a:xfrm>
          <a:prstGeom prst="rect">
            <a:avLst/>
          </a:prstGeom>
          <a:noFill/>
        </p:spPr>
        <p:txBody>
          <a:bodyPr wrap="square" rtlCol="0">
            <a:spAutoFit/>
          </a:bodyPr>
          <a:lstStyle/>
          <a:p>
            <a:r>
              <a:rPr lang="sl-SI" dirty="0"/>
              <a:t>Obiskovalci pozdravljajo dejstvo, da je voda v destinaciji pitna in jo lahko brez strahu pred okužbami pijejo. Prav tako se jim zdi pomembno, da je na voljo dovolj možnosti za ločevanje odpadkov, spodbude o trajnostnih oblikah transporta, odgovornem obnašanju in informacij o dostopu do zdravstvenih storitvah. Ne nazadnje, tudi informacij o gastronomski ponudbi je dovolj.</a:t>
            </a:r>
          </a:p>
        </p:txBody>
      </p:sp>
      <p:pic>
        <p:nvPicPr>
          <p:cNvPr id="5" name="Slika 4">
            <a:extLst>
              <a:ext uri="{FF2B5EF4-FFF2-40B4-BE49-F238E27FC236}">
                <a16:creationId xmlns:a16="http://schemas.microsoft.com/office/drawing/2014/main" id="{DD997DF4-782E-4733-93C4-D3B96B54BB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art" descr="Kolikšni so po vašem mnenju izdatki za obisk v naši destinaciji?  (n = 141)"/>
          <p:cNvPicPr>
            <a:picLocks noChangeAspect="1"/>
          </p:cNvPicPr>
          <p:nvPr/>
        </p:nvPicPr>
        <p:blipFill>
          <a:blip r:embed="rId2"/>
          <a:stretch>
            <a:fillRect/>
          </a:stretch>
        </p:blipFill>
        <p:spPr>
          <a:xfrm>
            <a:off x="714375" y="1238250"/>
            <a:ext cx="7620000" cy="2381250"/>
          </a:xfrm>
          <a:prstGeom prst="rect">
            <a:avLst/>
          </a:prstGeom>
        </p:spPr>
      </p:pic>
      <p:sp>
        <p:nvSpPr>
          <p:cNvPr id="2" name="PoljeZBesedilom 1"/>
          <p:cNvSpPr txBox="1"/>
          <p:nvPr/>
        </p:nvSpPr>
        <p:spPr>
          <a:xfrm>
            <a:off x="1619250" y="381000"/>
            <a:ext cx="5715000" cy="338554"/>
          </a:xfrm>
          <a:prstGeom prst="rect">
            <a:avLst/>
          </a:prstGeom>
          <a:noFill/>
        </p:spPr>
        <p:txBody>
          <a:bodyPr wrap="square" rtlCol="0">
            <a:spAutoFit/>
          </a:bodyPr>
          <a:lstStyle/>
          <a:p>
            <a:pPr lvl="0" indent="0" algn="ctr" fontAlgn="base"/>
            <a:r>
              <a:rPr lang="sl-SI" sz="1600" b="1" i="0" u="none" strike="noStrike" dirty="0">
                <a:solidFill>
                  <a:srgbClr val="000000"/>
                </a:solidFill>
                <a:latin typeface="Calibri"/>
              </a:rPr>
              <a:t>13. Izdatki v destinaciji</a:t>
            </a:r>
            <a:endParaRPr sz="1600" b="1" i="0" u="none" strike="noStrike" dirty="0">
              <a:solidFill>
                <a:srgbClr val="000000"/>
              </a:solidFill>
              <a:latin typeface="Calibri"/>
            </a:endParaRPr>
          </a:p>
        </p:txBody>
      </p:sp>
      <p:sp>
        <p:nvSpPr>
          <p:cNvPr id="4" name="PoljeZBesedilom 3">
            <a:extLst>
              <a:ext uri="{FF2B5EF4-FFF2-40B4-BE49-F238E27FC236}">
                <a16:creationId xmlns:a16="http://schemas.microsoft.com/office/drawing/2014/main" id="{46121953-36FE-4276-B9CE-A72DB4592164}"/>
              </a:ext>
            </a:extLst>
          </p:cNvPr>
          <p:cNvSpPr txBox="1"/>
          <p:nvPr/>
        </p:nvSpPr>
        <p:spPr>
          <a:xfrm>
            <a:off x="2413262" y="4911365"/>
            <a:ext cx="4845377" cy="923330"/>
          </a:xfrm>
          <a:prstGeom prst="rect">
            <a:avLst/>
          </a:prstGeom>
          <a:noFill/>
        </p:spPr>
        <p:txBody>
          <a:bodyPr wrap="square" rtlCol="0">
            <a:spAutoFit/>
          </a:bodyPr>
          <a:lstStyle/>
          <a:p>
            <a:r>
              <a:rPr lang="sl-SI" dirty="0"/>
              <a:t>V večini so bili za obiskovalce destinacije izdatki pričakovani, slabi petini vendarle previsoki in le majhnemu deležu prenizki.</a:t>
            </a:r>
          </a:p>
        </p:txBody>
      </p:sp>
      <p:pic>
        <p:nvPicPr>
          <p:cNvPr id="5" name="Slika 4">
            <a:extLst>
              <a:ext uri="{FF2B5EF4-FFF2-40B4-BE49-F238E27FC236}">
                <a16:creationId xmlns:a16="http://schemas.microsoft.com/office/drawing/2014/main" id="{396307DC-747D-413F-AB61-9EE151507B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kon 1">
            <a:extLst>
              <a:ext uri="{FF2B5EF4-FFF2-40B4-BE49-F238E27FC236}">
                <a16:creationId xmlns:a16="http://schemas.microsoft.com/office/drawing/2014/main" id="{0CD8CE62-5E30-43DB-A824-70164449818C}"/>
              </a:ext>
            </a:extLst>
          </p:cNvPr>
          <p:cNvGraphicFramePr>
            <a:graphicFrameLocks/>
          </p:cNvGraphicFramePr>
          <p:nvPr>
            <p:extLst>
              <p:ext uri="{D42A27DB-BD31-4B8C-83A1-F6EECF244321}">
                <p14:modId xmlns:p14="http://schemas.microsoft.com/office/powerpoint/2010/main" val="2341101722"/>
              </p:ext>
            </p:extLst>
          </p:nvPr>
        </p:nvGraphicFramePr>
        <p:xfrm>
          <a:off x="1263192" y="593889"/>
          <a:ext cx="6843860" cy="4062795"/>
        </p:xfrm>
        <a:graphic>
          <a:graphicData uri="http://schemas.openxmlformats.org/drawingml/2006/chart">
            <c:chart xmlns:c="http://schemas.openxmlformats.org/drawingml/2006/chart" xmlns:r="http://schemas.openxmlformats.org/officeDocument/2006/relationships" r:id="rId2"/>
          </a:graphicData>
        </a:graphic>
      </p:graphicFrame>
      <p:sp>
        <p:nvSpPr>
          <p:cNvPr id="5" name="PoljeZBesedilom 4">
            <a:extLst>
              <a:ext uri="{FF2B5EF4-FFF2-40B4-BE49-F238E27FC236}">
                <a16:creationId xmlns:a16="http://schemas.microsoft.com/office/drawing/2014/main" id="{26C6FFA9-DDA0-4297-ADF4-B14381FF9655}"/>
              </a:ext>
            </a:extLst>
          </p:cNvPr>
          <p:cNvSpPr txBox="1"/>
          <p:nvPr/>
        </p:nvSpPr>
        <p:spPr>
          <a:xfrm>
            <a:off x="933254" y="4656685"/>
            <a:ext cx="7277493" cy="1754326"/>
          </a:xfrm>
          <a:prstGeom prst="rect">
            <a:avLst/>
          </a:prstGeom>
          <a:noFill/>
        </p:spPr>
        <p:txBody>
          <a:bodyPr wrap="square" rtlCol="0">
            <a:spAutoFit/>
          </a:bodyPr>
          <a:lstStyle/>
          <a:p>
            <a:r>
              <a:rPr lang="sl-SI" dirty="0"/>
              <a:t>Pri vprašanju glede porabe denarja za različne storitve so anketiranci največ proračuna porabili za hrano in pijačo v lokalih (50€), za kulturo in razvedrilo (vstopnine za muzeje ipd. t.j.30 €) in hrano in pijačo v trgovinah (20 €). Skupni proračun je znašal 100 €. Glede na to, da za nastanitve in izlete niso porabili sredstev, lahko domnevamo, da so bili to enodnevni gostje ali gostje z avtodomi in da so si sami kreirali oddih v destinaciji.</a:t>
            </a:r>
          </a:p>
        </p:txBody>
      </p:sp>
      <p:pic>
        <p:nvPicPr>
          <p:cNvPr id="6" name="Slika 5">
            <a:extLst>
              <a:ext uri="{FF2B5EF4-FFF2-40B4-BE49-F238E27FC236}">
                <a16:creationId xmlns:a16="http://schemas.microsoft.com/office/drawing/2014/main" id="{2E5DFDED-BCF7-441B-B02D-B0810D8ED2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extLst>
      <p:ext uri="{BB962C8B-B14F-4D97-AF65-F5344CB8AC3E}">
        <p14:creationId xmlns:p14="http://schemas.microsoft.com/office/powerpoint/2010/main" val="3348382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art" descr="5.1 Spol (n = 147)"/>
          <p:cNvPicPr>
            <a:picLocks noChangeAspect="1"/>
          </p:cNvPicPr>
          <p:nvPr/>
        </p:nvPicPr>
        <p:blipFill>
          <a:blip r:embed="rId2"/>
          <a:stretch>
            <a:fillRect/>
          </a:stretch>
        </p:blipFill>
        <p:spPr>
          <a:xfrm>
            <a:off x="-1340177" y="715452"/>
            <a:ext cx="6048866" cy="2117103"/>
          </a:xfrm>
          <a:prstGeom prst="rect">
            <a:avLst/>
          </a:prstGeom>
        </p:spPr>
      </p:pic>
      <p:sp>
        <p:nvSpPr>
          <p:cNvPr id="2" name="PoljeZBesedilom 1"/>
          <p:cNvSpPr txBox="1"/>
          <p:nvPr/>
        </p:nvSpPr>
        <p:spPr>
          <a:xfrm>
            <a:off x="1619250" y="381000"/>
            <a:ext cx="5715000" cy="338554"/>
          </a:xfrm>
          <a:prstGeom prst="rect">
            <a:avLst/>
          </a:prstGeom>
          <a:noFill/>
        </p:spPr>
        <p:txBody>
          <a:bodyPr wrap="square" rtlCol="0">
            <a:spAutoFit/>
          </a:bodyPr>
          <a:lstStyle/>
          <a:p>
            <a:pPr lvl="0" indent="0" algn="ctr" fontAlgn="base"/>
            <a:r>
              <a:rPr lang="sl-SI" sz="1600" b="1" i="0" u="none" strike="noStrike" dirty="0">
                <a:solidFill>
                  <a:srgbClr val="000000"/>
                </a:solidFill>
                <a:latin typeface="Calibri"/>
              </a:rPr>
              <a:t>14. Statistika</a:t>
            </a:r>
            <a:endParaRPr sz="1600" b="1" i="0" u="none" strike="noStrike" dirty="0">
              <a:solidFill>
                <a:srgbClr val="000000"/>
              </a:solidFill>
              <a:latin typeface="Calibri"/>
            </a:endParaRPr>
          </a:p>
        </p:txBody>
      </p:sp>
      <p:sp>
        <p:nvSpPr>
          <p:cNvPr id="4" name="PoljeZBesedilom 3">
            <a:extLst>
              <a:ext uri="{FF2B5EF4-FFF2-40B4-BE49-F238E27FC236}">
                <a16:creationId xmlns:a16="http://schemas.microsoft.com/office/drawing/2014/main" id="{69CE67C0-434B-478B-AB1D-24940340A2B8}"/>
              </a:ext>
            </a:extLst>
          </p:cNvPr>
          <p:cNvSpPr txBox="1"/>
          <p:nvPr/>
        </p:nvSpPr>
        <p:spPr>
          <a:xfrm>
            <a:off x="838987" y="4501454"/>
            <a:ext cx="7541442" cy="2031325"/>
          </a:xfrm>
          <a:prstGeom prst="rect">
            <a:avLst/>
          </a:prstGeom>
          <a:noFill/>
        </p:spPr>
        <p:txBody>
          <a:bodyPr wrap="square" rtlCol="0">
            <a:spAutoFit/>
          </a:bodyPr>
          <a:lstStyle/>
          <a:p>
            <a:r>
              <a:rPr lang="sl-SI" dirty="0"/>
              <a:t>Na anketna vprašanja so v večji meri odgovarjale obiskovalke, večina anketirancev je bila starih med 45 in 65 let, največ zaposlenih, četrtina pa upokojencev.</a:t>
            </a:r>
          </a:p>
          <a:p>
            <a:endParaRPr lang="sl-SI" dirty="0"/>
          </a:p>
          <a:p>
            <a:endParaRPr lang="sl-SI" dirty="0"/>
          </a:p>
          <a:p>
            <a:r>
              <a:rPr lang="sl-SI" dirty="0"/>
              <a:t>Miren, 29.1.2025</a:t>
            </a:r>
          </a:p>
          <a:p>
            <a:r>
              <a:rPr lang="sl-SI" dirty="0"/>
              <a:t>Vir podatkov: rezultati anket v 1Ka    Zelena koordinatorka: Mirjana </a:t>
            </a:r>
            <a:r>
              <a:rPr lang="sl-SI" dirty="0" err="1"/>
              <a:t>Bužanin</a:t>
            </a:r>
            <a:endParaRPr lang="sl-SI" dirty="0"/>
          </a:p>
        </p:txBody>
      </p:sp>
      <p:pic>
        <p:nvPicPr>
          <p:cNvPr id="5" name="Chart" descr="5.2 Starost (n = 147)">
            <a:extLst>
              <a:ext uri="{FF2B5EF4-FFF2-40B4-BE49-F238E27FC236}">
                <a16:creationId xmlns:a16="http://schemas.microsoft.com/office/drawing/2014/main" id="{A3751909-EB3A-407B-BEBA-BB99274D7368}"/>
              </a:ext>
            </a:extLst>
          </p:cNvPr>
          <p:cNvPicPr>
            <a:picLocks noChangeAspect="1"/>
          </p:cNvPicPr>
          <p:nvPr/>
        </p:nvPicPr>
        <p:blipFill>
          <a:blip r:embed="rId3"/>
          <a:stretch>
            <a:fillRect/>
          </a:stretch>
        </p:blipFill>
        <p:spPr>
          <a:xfrm>
            <a:off x="3968686" y="715453"/>
            <a:ext cx="5929458" cy="2117103"/>
          </a:xfrm>
          <a:prstGeom prst="rect">
            <a:avLst/>
          </a:prstGeom>
        </p:spPr>
      </p:pic>
      <p:pic>
        <p:nvPicPr>
          <p:cNvPr id="6" name="Chart" descr="5.3 Status (n = 147)">
            <a:extLst>
              <a:ext uri="{FF2B5EF4-FFF2-40B4-BE49-F238E27FC236}">
                <a16:creationId xmlns:a16="http://schemas.microsoft.com/office/drawing/2014/main" id="{EC81520F-CE29-4A2D-A818-E97E1447FF63}"/>
              </a:ext>
            </a:extLst>
          </p:cNvPr>
          <p:cNvPicPr>
            <a:picLocks noChangeAspect="1"/>
          </p:cNvPicPr>
          <p:nvPr/>
        </p:nvPicPr>
        <p:blipFill>
          <a:blip r:embed="rId4"/>
          <a:stretch>
            <a:fillRect/>
          </a:stretch>
        </p:blipFill>
        <p:spPr>
          <a:xfrm>
            <a:off x="999241" y="2236901"/>
            <a:ext cx="6811990" cy="2384197"/>
          </a:xfrm>
          <a:prstGeom prst="rect">
            <a:avLst/>
          </a:prstGeom>
        </p:spPr>
      </p:pic>
      <p:pic>
        <p:nvPicPr>
          <p:cNvPr id="7" name="Slika 6">
            <a:extLst>
              <a:ext uri="{FF2B5EF4-FFF2-40B4-BE49-F238E27FC236}">
                <a16:creationId xmlns:a16="http://schemas.microsoft.com/office/drawing/2014/main" id="{A4D087A2-7092-4441-9809-19A8A5ADBD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168" y="290461"/>
            <a:ext cx="1055803" cy="39824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 ?????"/>
        <a:font script="Hang" typeface="?? ??"/>
        <a:font script="Hans" typeface="??"/>
        <a:font script="Hant"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 ?????"/>
        <a:font script="Hang" typeface="?? ??"/>
        <a:font script="Hans" typeface="??"/>
        <a:font script="Hant"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4407</TotalTime>
  <Words>1110</Words>
  <Application>Microsoft Office PowerPoint</Application>
  <PresentationFormat>Diaprojekcija na zaslonu (4:3)</PresentationFormat>
  <Paragraphs>51</Paragraphs>
  <Slides>17</Slides>
  <Notes>0</Notes>
  <HiddenSlides>0</HiddenSlides>
  <MMClips>0</MMClips>
  <ScaleCrop>false</ScaleCrop>
  <HeadingPairs>
    <vt:vector size="6" baseType="variant">
      <vt:variant>
        <vt:lpstr>Uporabljene pisave</vt:lpstr>
      </vt:variant>
      <vt:variant>
        <vt:i4>2</vt:i4>
      </vt:variant>
      <vt:variant>
        <vt:lpstr>Tema</vt:lpstr>
      </vt:variant>
      <vt:variant>
        <vt:i4>1</vt:i4>
      </vt:variant>
      <vt:variant>
        <vt:lpstr>Naslovi diapozitivov</vt:lpstr>
      </vt:variant>
      <vt:variant>
        <vt:i4>17</vt:i4>
      </vt:variant>
    </vt:vector>
  </HeadingPairs>
  <TitlesOfParts>
    <vt:vector size="20" baseType="lpstr">
      <vt:lpstr>Arial</vt:lpstr>
      <vt:lpstr>Calibri</vt:lpstr>
      <vt:lpstr>Office Theme</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Izvoz</dc:title>
  <dc:subject>PPT Izvoz</dc:subject>
  <dc:creator>1ka</dc:creator>
  <cp:keywords>office 2007 openxml php</cp:keywords>
  <dc:description>PPT Izvoz grafov</dc:description>
  <cp:lastModifiedBy>Mirjana</cp:lastModifiedBy>
  <cp:revision>33</cp:revision>
  <dcterms:created xsi:type="dcterms:W3CDTF">2025-01-16T10:28:53Z</dcterms:created>
  <dcterms:modified xsi:type="dcterms:W3CDTF">2025-01-30T07:46:34Z</dcterms:modified>
  <cp:category>PPT Izvoz grafov</cp:category>
</cp:coreProperties>
</file>